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3" r:id="rId4"/>
    <p:sldId id="264" r:id="rId5"/>
    <p:sldId id="260" r:id="rId6"/>
    <p:sldId id="259" r:id="rId7"/>
    <p:sldId id="269" r:id="rId8"/>
    <p:sldId id="266" r:id="rId9"/>
    <p:sldId id="261" r:id="rId10"/>
    <p:sldId id="262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56" d="100"/>
          <a:sy n="56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4DD29C-B52E-41F8-8245-BE5A0336108C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98EFB7-9A18-4C68-8BF3-1EBE80B70B7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Duga Resa</a:t>
            </a:r>
            <a:endParaRPr lang="hr-HR" sz="4800" dirty="0"/>
          </a:p>
        </p:txBody>
      </p:sp>
      <p:pic>
        <p:nvPicPr>
          <p:cNvPr id="4" name="Rezervirano mjesto sadržaja 5" descr="PA09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050" y="428604"/>
            <a:ext cx="8232354" cy="3071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P12623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2857520" cy="2140946"/>
          </a:xfrm>
        </p:spPr>
      </p:pic>
      <p:pic>
        <p:nvPicPr>
          <p:cNvPr id="6" name="Rezervirano mjesto sadržaja 5" descr="P12623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500042"/>
            <a:ext cx="3930650" cy="2944970"/>
          </a:xfrm>
        </p:spPr>
      </p:pic>
      <p:pic>
        <p:nvPicPr>
          <p:cNvPr id="12" name="Slika 11" descr="PB123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71109"/>
            <a:ext cx="4401551" cy="3301163"/>
          </a:xfrm>
          <a:prstGeom prst="rect">
            <a:avLst/>
          </a:prstGeom>
        </p:spPr>
      </p:pic>
      <p:pic>
        <p:nvPicPr>
          <p:cNvPr id="13" name="Slika 12" descr="ž kolodv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571876"/>
            <a:ext cx="1863745" cy="1397809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571472" y="21431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pošta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3571868" y="200024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Gradska uprava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357686" y="60007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kino 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7429520" y="442913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Željeznički kolodvor</a:t>
            </a:r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2500298" y="2928934"/>
            <a:ext cx="3071834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Trg svetog </a:t>
            </a:r>
            <a:r>
              <a:rPr lang="hr-HR" sz="2000" dirty="0" err="1" smtClean="0"/>
              <a:t>Jurja</a:t>
            </a:r>
            <a:r>
              <a:rPr lang="hr-HR" dirty="0" smtClean="0"/>
              <a:t> </a:t>
            </a:r>
          </a:p>
          <a:p>
            <a:r>
              <a:rPr lang="hr-HR" dirty="0" smtClean="0"/>
              <a:t> – središnji gradski trg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P126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5000660" cy="3750495"/>
          </a:xfrm>
          <a:prstGeom prst="rect">
            <a:avLst/>
          </a:prstGeom>
        </p:spPr>
      </p:pic>
      <p:pic>
        <p:nvPicPr>
          <p:cNvPr id="4" name="Slika 3" descr="PB1229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000372"/>
            <a:ext cx="4758741" cy="356905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286380" y="13407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Dom zdravlja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380312" y="256490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Bolnica 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0694" y="642918"/>
            <a:ext cx="28575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Zdravstvene ustanove 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5" y="4593688"/>
            <a:ext cx="2466975" cy="18478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55180"/>
            <a:ext cx="745238" cy="914403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2775790" y="60468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LJekarna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2" y="4941168"/>
            <a:ext cx="2784256" cy="156614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00018"/>
            <a:ext cx="2786024" cy="187220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57" y="4221088"/>
            <a:ext cx="3207337" cy="21328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/>
          <a:stretch/>
        </p:blipFill>
        <p:spPr>
          <a:xfrm>
            <a:off x="395536" y="651331"/>
            <a:ext cx="4673558" cy="19286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3" r="11368"/>
          <a:stretch/>
        </p:blipFill>
        <p:spPr>
          <a:xfrm>
            <a:off x="5240124" y="836712"/>
            <a:ext cx="3259471" cy="212786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594343" y="3212976"/>
            <a:ext cx="333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Odgojno-obrazovne ustanove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22292" y="2562677"/>
            <a:ext cx="1835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Učenički dom</a:t>
            </a:r>
            <a:endParaRPr lang="hr-HR" sz="1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331638" y="4347901"/>
            <a:ext cx="26457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OŠ,,Vladimir Nazor</a:t>
            </a:r>
            <a:endParaRPr lang="hr-HR" sz="16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424422" y="6137980"/>
            <a:ext cx="21699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OŠ ,,I. G. Kovačić”</a:t>
            </a:r>
            <a:endParaRPr lang="hr-HR" sz="16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322292" y="6000103"/>
            <a:ext cx="1835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SŠ</a:t>
            </a:r>
            <a:r>
              <a:rPr lang="hr-HR" sz="1600" dirty="0" smtClean="0"/>
              <a:t> ,,Duga Resa</a:t>
            </a:r>
            <a:endParaRPr lang="hr-HR" sz="16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1406278" y="2206086"/>
            <a:ext cx="15843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Jaslice i vrtić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46783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06905"/>
            <a:ext cx="936104" cy="17360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5" y="3356992"/>
            <a:ext cx="2385053" cy="17887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/>
          <a:stretch/>
        </p:blipFill>
        <p:spPr>
          <a:xfrm>
            <a:off x="2339752" y="4687910"/>
            <a:ext cx="1356370" cy="17597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2"/>
          <a:stretch/>
        </p:blipFill>
        <p:spPr>
          <a:xfrm>
            <a:off x="3627164" y="407271"/>
            <a:ext cx="2089341" cy="26450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34" y="1623543"/>
            <a:ext cx="1905000" cy="1428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12770" r="11301" b="6981"/>
          <a:stretch/>
        </p:blipFill>
        <p:spPr>
          <a:xfrm>
            <a:off x="4040158" y="4429366"/>
            <a:ext cx="3168352" cy="19239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r="4940"/>
          <a:stretch/>
        </p:blipFill>
        <p:spPr>
          <a:xfrm>
            <a:off x="447250" y="4919128"/>
            <a:ext cx="1676478" cy="1528564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48536" y="407271"/>
            <a:ext cx="272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Što se proizvodi u Dugoj Resi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4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57158" y="4786322"/>
            <a:ext cx="8572560" cy="1785950"/>
          </a:xfrm>
        </p:spPr>
        <p:txBody>
          <a:bodyPr>
            <a:noAutofit/>
          </a:bodyPr>
          <a:lstStyle/>
          <a:p>
            <a:r>
              <a:rPr lang="hr-HR" sz="1500" dirty="0" smtClean="0">
                <a:solidFill>
                  <a:schemeClr val="tx1"/>
                </a:solidFill>
                <a:latin typeface="+mn-lt"/>
              </a:rPr>
              <a:t>O postanku imena Duge Rese postoji nekoliko tumačenja:</a:t>
            </a:r>
            <a:br>
              <a:rPr lang="hr-HR" sz="1500" dirty="0" smtClean="0">
                <a:solidFill>
                  <a:schemeClr val="tx1"/>
                </a:solidFill>
                <a:latin typeface="+mn-lt"/>
              </a:rPr>
            </a:br>
            <a:r>
              <a:rPr lang="hr-HR" sz="15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1500" dirty="0" smtClean="0">
                <a:solidFill>
                  <a:schemeClr val="tx1"/>
                </a:solidFill>
                <a:latin typeface="+mn-lt"/>
              </a:rPr>
            </a:br>
            <a:r>
              <a:rPr lang="hr-HR" sz="1500" dirty="0" smtClean="0">
                <a:solidFill>
                  <a:schemeClr val="tx1"/>
                </a:solidFill>
                <a:latin typeface="+mn-lt"/>
              </a:rPr>
              <a:t>- prema jednom ime je nastalo prema riječi "resa" koja se javlja na narodnoj nošnji</a:t>
            </a:r>
            <a:br>
              <a:rPr lang="hr-HR" sz="1500" dirty="0" smtClean="0">
                <a:solidFill>
                  <a:schemeClr val="tx1"/>
                </a:solidFill>
                <a:latin typeface="+mn-lt"/>
              </a:rPr>
            </a:br>
            <a:r>
              <a:rPr lang="hr-HR" sz="1500" dirty="0" smtClean="0">
                <a:solidFill>
                  <a:schemeClr val="tx1"/>
                </a:solidFill>
                <a:latin typeface="+mn-lt"/>
              </a:rPr>
              <a:t>- drugi vežu postanak imena na kopnenu biljku "resu" kojom je bio pokriven ovaj kraj</a:t>
            </a:r>
            <a:br>
              <a:rPr lang="hr-HR" sz="1500" dirty="0" smtClean="0">
                <a:solidFill>
                  <a:schemeClr val="tx1"/>
                </a:solidFill>
                <a:latin typeface="+mn-lt"/>
              </a:rPr>
            </a:br>
            <a:r>
              <a:rPr lang="hr-HR" sz="1500" dirty="0" smtClean="0">
                <a:solidFill>
                  <a:schemeClr val="tx1"/>
                </a:solidFill>
                <a:latin typeface="+mn-lt"/>
              </a:rPr>
              <a:t>- treći izvode ime iz biljke "</a:t>
            </a:r>
            <a:r>
              <a:rPr lang="hr-HR" sz="1500" dirty="0" err="1" smtClean="0">
                <a:solidFill>
                  <a:schemeClr val="tx1"/>
                </a:solidFill>
                <a:latin typeface="+mn-lt"/>
              </a:rPr>
              <a:t>resine</a:t>
            </a:r>
            <a:r>
              <a:rPr lang="hr-HR" sz="1500" dirty="0" smtClean="0">
                <a:solidFill>
                  <a:schemeClr val="tx1"/>
                </a:solidFill>
                <a:latin typeface="+mn-lt"/>
              </a:rPr>
              <a:t>" koja raste u vodi</a:t>
            </a:r>
            <a:br>
              <a:rPr lang="hr-HR" sz="1500" dirty="0" smtClean="0">
                <a:solidFill>
                  <a:schemeClr val="tx1"/>
                </a:solidFill>
                <a:latin typeface="+mn-lt"/>
              </a:rPr>
            </a:br>
            <a:r>
              <a:rPr lang="hr-HR" sz="1500" i="1" dirty="0" smtClean="0">
                <a:solidFill>
                  <a:schemeClr val="tx1"/>
                </a:solidFill>
                <a:latin typeface="+mn-lt"/>
              </a:rPr>
              <a:t>*neki vežu ime mjesta uz ime gostioničarke Reze koja je u Dugoj Resi imala   </a:t>
            </a:r>
            <a:br>
              <a:rPr lang="hr-HR" sz="1500" i="1" dirty="0" smtClean="0">
                <a:solidFill>
                  <a:schemeClr val="tx1"/>
                </a:solidFill>
                <a:latin typeface="+mn-lt"/>
              </a:rPr>
            </a:br>
            <a:r>
              <a:rPr lang="hr-HR" sz="1500" i="1" dirty="0" smtClean="0">
                <a:solidFill>
                  <a:schemeClr val="tx1"/>
                </a:solidFill>
                <a:latin typeface="+mn-lt"/>
              </a:rPr>
              <a:t>  gostionicu</a:t>
            </a:r>
            <a:r>
              <a:rPr lang="hr-HR" sz="1500" i="1" dirty="0" smtClean="0">
                <a:latin typeface="+mn-lt"/>
              </a:rPr>
              <a:t>.</a:t>
            </a:r>
            <a:r>
              <a:rPr lang="hr-HR" sz="1500" dirty="0" smtClean="0">
                <a:latin typeface="+mn-lt"/>
              </a:rPr>
              <a:t/>
            </a:r>
            <a:br>
              <a:rPr lang="hr-HR" sz="1500" dirty="0" smtClean="0">
                <a:latin typeface="+mn-lt"/>
              </a:rPr>
            </a:br>
            <a:endParaRPr lang="hr-HR" sz="1500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000" dirty="0" smtClean="0"/>
          </a:p>
          <a:p>
            <a:r>
              <a:rPr lang="hr-HR" sz="2000" dirty="0" smtClean="0"/>
              <a:t>Prvi put se spominje 1380.g</a:t>
            </a:r>
          </a:p>
          <a:p>
            <a:endParaRPr lang="hr-HR" sz="2000" dirty="0" smtClean="0"/>
          </a:p>
          <a:p>
            <a:r>
              <a:rPr lang="hr-HR" sz="2000" dirty="0" smtClean="0"/>
              <a:t>Početkom 19. st. (prije 200 godina) Duga Resa je imala 24 kuće</a:t>
            </a:r>
          </a:p>
          <a:p>
            <a:endParaRPr lang="hr-HR" sz="2000" dirty="0"/>
          </a:p>
        </p:txBody>
      </p:sp>
      <p:pic>
        <p:nvPicPr>
          <p:cNvPr id="6" name="Rezervirano mjesto sadržaja 5" descr="Škola 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19" r="50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Duga Resa prije otprilike 110 godina</a:t>
            </a:r>
          </a:p>
          <a:p>
            <a:endParaRPr lang="hr-HR" sz="2000" dirty="0" smtClean="0"/>
          </a:p>
          <a:p>
            <a:r>
              <a:rPr lang="hr-HR" sz="2000" dirty="0" smtClean="0"/>
              <a:t>Gradi se Pamučna industrija i radničko naselje </a:t>
            </a:r>
            <a:r>
              <a:rPr lang="hr-HR" sz="2000" dirty="0" err="1" smtClean="0"/>
              <a:t>Inzl</a:t>
            </a:r>
            <a:endParaRPr lang="hr-HR" sz="2000" dirty="0"/>
          </a:p>
        </p:txBody>
      </p:sp>
      <p:pic>
        <p:nvPicPr>
          <p:cNvPr id="5" name="Rezervirano mjesto slike 4" descr="Duga%20Resa%201905_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661" r="76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6357950" y="3348000"/>
            <a:ext cx="242889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err="1" smtClean="0"/>
              <a:t>Jozefinska</a:t>
            </a:r>
            <a:r>
              <a:rPr lang="hr-HR" sz="2000" dirty="0" smtClean="0"/>
              <a:t> cesta – nekad i sad</a:t>
            </a:r>
            <a:endParaRPr lang="hr-HR" sz="2000" dirty="0"/>
          </a:p>
        </p:txBody>
      </p:sp>
      <p:pic>
        <p:nvPicPr>
          <p:cNvPr id="5" name="Rezervirano mjesto slike 4" descr="DRneka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23" r="6723"/>
          <a:stretch>
            <a:fillRect/>
          </a:stretch>
        </p:blipFill>
        <p:spPr>
          <a:xfrm>
            <a:off x="414000" y="432000"/>
            <a:ext cx="5925312" cy="4343400"/>
          </a:xfrm>
          <a:prstGeom prst="snipRoundRect">
            <a:avLst>
              <a:gd name="adj1" fmla="val 1341"/>
              <a:gd name="adj2" fmla="val 0"/>
            </a:avLst>
          </a:prstGeom>
        </p:spPr>
      </p:pic>
      <p:pic>
        <p:nvPicPr>
          <p:cNvPr id="6" name="Slika 5" descr="PB122976.JPG"/>
          <p:cNvPicPr>
            <a:picLocks noChangeAspect="1"/>
          </p:cNvPicPr>
          <p:nvPr/>
        </p:nvPicPr>
        <p:blipFill>
          <a:blip r:embed="rId3" cstate="print"/>
          <a:srcRect r="29507" b="26229"/>
          <a:stretch>
            <a:fillRect/>
          </a:stretch>
        </p:blipFill>
        <p:spPr>
          <a:xfrm>
            <a:off x="4897600" y="3429000"/>
            <a:ext cx="3857128" cy="3027396"/>
          </a:xfrm>
          <a:prstGeom prst="roundRect">
            <a:avLst>
              <a:gd name="adj" fmla="val 18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285852" y="592933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Početak izgradnje nove OŠ Vladimir Nazor (1964.)</a:t>
            </a:r>
            <a:endParaRPr lang="hr-HR" dirty="0"/>
          </a:p>
        </p:txBody>
      </p:sp>
      <p:pic>
        <p:nvPicPr>
          <p:cNvPr id="1026" name="Picture 2" descr="D:\SLIKE\SLIKE ŠKOLE\SLIKA 5 - ob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228407" cy="5004000"/>
          </a:xfrm>
          <a:prstGeom prst="roundRect">
            <a:avLst>
              <a:gd name="adj" fmla="val 9097"/>
            </a:avLst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6072198" y="5143512"/>
            <a:ext cx="174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Stari drveni most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Duga Resa - danas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429388" y="428604"/>
            <a:ext cx="2357454" cy="578647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hr-HR" sz="1800" dirty="0" smtClean="0"/>
              <a:t>Maleni gradić  ispod brežuljka Vinice, uz rijeku Mrežnicu</a:t>
            </a:r>
          </a:p>
          <a:p>
            <a:endParaRPr lang="hr-HR" sz="1800" dirty="0" smtClean="0"/>
          </a:p>
          <a:p>
            <a:pPr>
              <a:buFontTx/>
              <a:buChar char="-"/>
            </a:pPr>
            <a:r>
              <a:rPr lang="hr-HR" sz="1800" dirty="0" smtClean="0"/>
              <a:t>Ima oko 6500 stanovnika</a:t>
            </a:r>
          </a:p>
          <a:p>
            <a:pPr>
              <a:buFontTx/>
              <a:buChar char="-"/>
            </a:pPr>
            <a:endParaRPr lang="hr-HR" sz="1800" dirty="0" smtClean="0"/>
          </a:p>
          <a:p>
            <a:pPr>
              <a:buFontTx/>
              <a:buChar char="-"/>
            </a:pPr>
            <a:r>
              <a:rPr lang="hr-HR" sz="1800" dirty="0" smtClean="0"/>
              <a:t> status grada dobiva 1992. g.</a:t>
            </a:r>
          </a:p>
          <a:p>
            <a:pPr>
              <a:buFontTx/>
              <a:buChar char="-"/>
            </a:pPr>
            <a:endParaRPr lang="hr-HR" sz="1800" dirty="0" smtClean="0"/>
          </a:p>
          <a:p>
            <a:pPr>
              <a:buFontTx/>
              <a:buChar char="-"/>
            </a:pPr>
            <a:r>
              <a:rPr lang="hr-HR" sz="1800" dirty="0" smtClean="0"/>
              <a:t>Zaštitnik grada je sv. Petar</a:t>
            </a:r>
          </a:p>
          <a:p>
            <a:pPr>
              <a:buFontTx/>
              <a:buChar char="-"/>
            </a:pPr>
            <a:endParaRPr lang="hr-HR" sz="1800" dirty="0" smtClean="0"/>
          </a:p>
          <a:p>
            <a:pPr>
              <a:buFontTx/>
              <a:buChar char="-"/>
            </a:pPr>
            <a:r>
              <a:rPr lang="hr-HR" sz="1800" dirty="0" smtClean="0"/>
              <a:t>Dan grada slavi se 29. lipnja</a:t>
            </a:r>
          </a:p>
          <a:p>
            <a:pPr>
              <a:buFontTx/>
              <a:buChar char="-"/>
            </a:pPr>
            <a:endParaRPr lang="hr-HR" sz="1800" dirty="0" smtClean="0"/>
          </a:p>
          <a:p>
            <a:r>
              <a:rPr lang="hr-HR" sz="1800" dirty="0" smtClean="0"/>
              <a:t>- Gradonačelnik: Ivan </a:t>
            </a:r>
            <a:r>
              <a:rPr lang="hr-HR" sz="1800" dirty="0" err="1" smtClean="0"/>
              <a:t>Baršić</a:t>
            </a:r>
            <a:endParaRPr lang="hr-HR" sz="1800" dirty="0"/>
          </a:p>
        </p:txBody>
      </p:sp>
      <p:pic>
        <p:nvPicPr>
          <p:cNvPr id="1026" name="Picture 2" descr="D:\SLIKE\Slike s Interneta\Duga_Resa-2008-05-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672" r="267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10796"/>
            <a:ext cx="1695450" cy="20574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" y="3861048"/>
            <a:ext cx="4114800" cy="20574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24199"/>
            <a:ext cx="3993310" cy="265383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123728" y="2398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GRB GRADA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307924" y="27681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GRADONAČELNIK Ivan </a:t>
            </a:r>
            <a:r>
              <a:rPr lang="hr-HR" dirty="0" err="1" smtClean="0"/>
              <a:t>Baršić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810696" y="5570345"/>
            <a:ext cx="346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ZASTAVA Grada Duge Rese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127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385" y="1315685"/>
            <a:ext cx="5215500" cy="3911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Slika 2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18" y="3286124"/>
            <a:ext cx="3619525" cy="27146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Slika 3" descr="Inzl.jpg"/>
          <p:cNvPicPr>
            <a:picLocks noChangeAspect="1"/>
          </p:cNvPicPr>
          <p:nvPr/>
        </p:nvPicPr>
        <p:blipFill>
          <a:blip r:embed="rId4"/>
          <a:srcRect t="5128"/>
          <a:stretch>
            <a:fillRect/>
          </a:stretch>
        </p:blipFill>
        <p:spPr>
          <a:xfrm>
            <a:off x="5143504" y="285728"/>
            <a:ext cx="3714776" cy="26432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4929190" y="60722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Kasar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143504" y="50004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Inzl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971600" y="737255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Trg svetog </a:t>
            </a:r>
            <a:r>
              <a:rPr lang="hr-HR" dirty="0" err="1" smtClean="0"/>
              <a:t>Jurja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grada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gradska naselja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ulice 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trgovi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8" name="Rezervirano mjesto slike 7" descr="plan_grad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5143536" cy="6297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344</TotalTime>
  <Words>176</Words>
  <Application>Microsoft Office PowerPoint</Application>
  <PresentationFormat>Prikaz na zaslonu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Aspekt</vt:lpstr>
      <vt:lpstr>PowerPointova prezentacija</vt:lpstr>
      <vt:lpstr>O postanku imena Duge Rese postoji nekoliko tumačenja:  - prema jednom ime je nastalo prema riječi "resa" koja se javlja na narodnoj nošnji - drugi vežu postanak imena na kopnenu biljku "resu" kojom je bio pokriven ovaj kraj - treći izvode ime iz biljke "resine" koja raste u vodi *neki vežu ime mjesta uz ime gostioničarke Reze koja je u Dugoj Resi imala      gostionicu. </vt:lpstr>
      <vt:lpstr>PowerPointova prezentacija</vt:lpstr>
      <vt:lpstr>PowerPointova prezentacija</vt:lpstr>
      <vt:lpstr>PowerPointova prezentacija</vt:lpstr>
      <vt:lpstr>Duga Resa - danas</vt:lpstr>
      <vt:lpstr>PowerPointova prezentacija</vt:lpstr>
      <vt:lpstr>PowerPointova prezentacija</vt:lpstr>
      <vt:lpstr>Plan grada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grad</dc:title>
  <dc:creator>Marina</dc:creator>
  <cp:lastModifiedBy>Marina</cp:lastModifiedBy>
  <cp:revision>36</cp:revision>
  <dcterms:created xsi:type="dcterms:W3CDTF">2009-11-05T21:36:42Z</dcterms:created>
  <dcterms:modified xsi:type="dcterms:W3CDTF">2014-04-07T15:37:41Z</dcterms:modified>
</cp:coreProperties>
</file>