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5" r:id="rId9"/>
    <p:sldId id="277" r:id="rId10"/>
    <p:sldId id="264" r:id="rId11"/>
    <p:sldId id="266" r:id="rId12"/>
    <p:sldId id="265" r:id="rId13"/>
    <p:sldId id="267" r:id="rId14"/>
    <p:sldId id="268" r:id="rId15"/>
    <p:sldId id="276" r:id="rId16"/>
    <p:sldId id="269" r:id="rId17"/>
    <p:sldId id="270" r:id="rId18"/>
    <p:sldId id="271" r:id="rId19"/>
    <p:sldId id="272" r:id="rId20"/>
    <p:sldId id="278" r:id="rId21"/>
    <p:sldId id="279" r:id="rId22"/>
    <p:sldId id="282" r:id="rId23"/>
    <p:sldId id="281" r:id="rId24"/>
    <p:sldId id="283" r:id="rId25"/>
    <p:sldId id="284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660"/>
  </p:normalViewPr>
  <p:slideViewPr>
    <p:cSldViewPr>
      <p:cViewPr varScale="1">
        <p:scale>
          <a:sx n="74" d="100"/>
          <a:sy n="74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F9CD-C633-41FA-94F3-51BC0A6AF3EB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5F50-397C-4462-986C-3D05FCA67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18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F50-397C-4462-986C-3D05FCA67107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6C398D-9032-4745-9D54-CA7702BDB650}" type="datetimeFigureOut">
              <a:rPr lang="hr-HR" smtClean="0"/>
              <a:pPr/>
              <a:t>26. 9. 2013.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FE7E5B-1B05-4660-883B-40F22D7055D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ovac-nature.hr/Karlovac_hr/Zasticena_podrucja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KARLOVAČKA ŽUPANIJA</a:t>
            </a:r>
            <a:endParaRPr lang="hr-HR" dirty="0"/>
          </a:p>
        </p:txBody>
      </p:sp>
      <p:pic>
        <p:nvPicPr>
          <p:cNvPr id="4" name="Slika 3" descr="KARLOV GRB~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412776"/>
            <a:ext cx="1872208" cy="233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21496" y="188640"/>
            <a:ext cx="4690864" cy="1143000"/>
          </a:xfrm>
        </p:spPr>
        <p:txBody>
          <a:bodyPr/>
          <a:lstStyle/>
          <a:p>
            <a:r>
              <a:rPr lang="hr-HR" dirty="0" smtClean="0"/>
              <a:t>KARLOVAC  nekad</a:t>
            </a:r>
            <a:endParaRPr lang="hr-HR" dirty="0"/>
          </a:p>
        </p:txBody>
      </p:sp>
      <p:pic>
        <p:nvPicPr>
          <p:cNvPr id="7" name="Slika 6" descr="Karlovac_grad_tvrdjava_EMZ_30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84" y="2002934"/>
            <a:ext cx="4471116" cy="351429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644008" y="2204864"/>
            <a:ext cx="4499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 Kao vojna utvrda za obranu </a:t>
            </a:r>
          </a:p>
          <a:p>
            <a:r>
              <a:rPr lang="hr-HR" sz="2400" dirty="0" smtClean="0"/>
              <a:t> protiv Turaka</a:t>
            </a:r>
          </a:p>
          <a:p>
            <a:r>
              <a:rPr lang="hr-HR" sz="2400" dirty="0" smtClean="0"/>
              <a:t>Gradnja počinje </a:t>
            </a:r>
            <a:r>
              <a:rPr lang="hr-HR" sz="2400" dirty="0" err="1" smtClean="0"/>
              <a:t>13</a:t>
            </a:r>
            <a:r>
              <a:rPr lang="hr-HR" sz="2400" dirty="0" smtClean="0"/>
              <a:t>. 7. </a:t>
            </a:r>
            <a:r>
              <a:rPr lang="hr-HR" sz="2400" dirty="0" err="1" smtClean="0"/>
              <a:t>1579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 Imao oblik </a:t>
            </a:r>
            <a:r>
              <a:rPr lang="hr-HR" sz="2400" dirty="0" err="1" smtClean="0"/>
              <a:t>šesterokrake</a:t>
            </a:r>
            <a:r>
              <a:rPr lang="hr-HR" sz="2400" dirty="0" smtClean="0"/>
              <a:t>  zvijezde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336704" y="4316903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Ime je dobio po svom osnivaču Karlu Habsburškom</a:t>
            </a:r>
            <a:endParaRPr lang="hr-HR" sz="2400" dirty="0"/>
          </a:p>
        </p:txBody>
      </p:sp>
      <p:pic>
        <p:nvPicPr>
          <p:cNvPr id="11" name="Slika 10" descr="dUBOV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51338" cy="2060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5" descr="karlovačka zvijezda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3131840" y="4278385"/>
            <a:ext cx="3216993" cy="2534991"/>
          </a:xfrm>
        </p:spPr>
      </p:pic>
      <p:sp>
        <p:nvSpPr>
          <p:cNvPr id="12" name="TekstniOkvir 11"/>
          <p:cNvSpPr txBox="1"/>
          <p:nvPr/>
        </p:nvSpPr>
        <p:spPr>
          <a:xfrm>
            <a:off x="4679504" y="1700808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Izgrađen između Kupe i Korane podno starog grada </a:t>
            </a:r>
            <a:r>
              <a:rPr lang="hr-HR" sz="2400" dirty="0" err="1" smtClean="0"/>
              <a:t>Dubovca</a:t>
            </a:r>
            <a:endParaRPr lang="hr-HR" sz="2400" dirty="0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KARLOVAC – razvoj (za radoznalce)</a:t>
            </a:r>
            <a:endParaRPr lang="hr-HR" dirty="0"/>
          </a:p>
        </p:txBody>
      </p:sp>
      <p:pic>
        <p:nvPicPr>
          <p:cNvPr id="5" name="Rezervirano mjesto sadržaja 4" descr="karlovac-panorama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484784"/>
            <a:ext cx="2703003" cy="1800200"/>
          </a:xfrm>
        </p:spPr>
      </p:pic>
      <p:pic>
        <p:nvPicPr>
          <p:cNvPr id="6" name="Rezervirano mjesto sadržaja 5" descr="y20360868976399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56992"/>
            <a:ext cx="3749675" cy="2812256"/>
          </a:xfrm>
        </p:spPr>
      </p:pic>
      <p:sp>
        <p:nvSpPr>
          <p:cNvPr id="7" name="TekstniOkvir 6"/>
          <p:cNvSpPr txBox="1"/>
          <p:nvPr/>
        </p:nvSpPr>
        <p:spPr>
          <a:xfrm>
            <a:off x="4499992" y="1772816"/>
            <a:ext cx="4427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 </a:t>
            </a:r>
            <a:r>
              <a:rPr lang="hr-HR" sz="2400" dirty="0" err="1" smtClean="0"/>
              <a:t>17</a:t>
            </a:r>
            <a:r>
              <a:rPr lang="hr-HR" sz="2400" dirty="0" smtClean="0"/>
              <a:t>. st. postaje trgovački grad</a:t>
            </a:r>
          </a:p>
          <a:p>
            <a:r>
              <a:rPr lang="hr-HR" sz="2400" dirty="0" smtClean="0"/>
              <a:t>U </a:t>
            </a:r>
            <a:r>
              <a:rPr lang="hr-HR" sz="2400" dirty="0" err="1" smtClean="0"/>
              <a:t>18</a:t>
            </a:r>
            <a:r>
              <a:rPr lang="hr-HR" sz="2400" dirty="0" smtClean="0"/>
              <a:t>. st počinje razvoj obrta i </a:t>
            </a:r>
          </a:p>
          <a:p>
            <a:r>
              <a:rPr lang="hr-HR" sz="2400" dirty="0" smtClean="0"/>
              <a:t> trgovine</a:t>
            </a:r>
          </a:p>
          <a:p>
            <a:r>
              <a:rPr lang="hr-HR" sz="2400" b="1" dirty="0" smtClean="0"/>
              <a:t>Grade se ceste: </a:t>
            </a:r>
            <a:r>
              <a:rPr lang="hr-HR" sz="2400" b="1" dirty="0" err="1" smtClean="0"/>
              <a:t>Karolinska</a:t>
            </a:r>
            <a:r>
              <a:rPr lang="hr-HR" sz="2400" b="1" dirty="0" smtClean="0"/>
              <a:t>, </a:t>
            </a:r>
            <a:r>
              <a:rPr lang="hr-HR" sz="2400" b="1" dirty="0" err="1" smtClean="0"/>
              <a:t>Jozefinska</a:t>
            </a:r>
            <a:r>
              <a:rPr lang="hr-HR" sz="2400" b="1" dirty="0" smtClean="0"/>
              <a:t> i </a:t>
            </a:r>
            <a:r>
              <a:rPr lang="hr-HR" sz="2400" b="1" dirty="0" err="1" smtClean="0"/>
              <a:t>Lujzinska</a:t>
            </a:r>
            <a:r>
              <a:rPr lang="hr-HR" sz="2400" b="1" dirty="0" smtClean="0"/>
              <a:t> cesta</a:t>
            </a:r>
          </a:p>
          <a:p>
            <a:r>
              <a:rPr lang="hr-HR" sz="2400" dirty="0" err="1" smtClean="0"/>
              <a:t>19</a:t>
            </a:r>
            <a:r>
              <a:rPr lang="hr-HR" sz="2400" dirty="0" smtClean="0"/>
              <a:t>. st. Najveći kulturni i gospodarski razvoj</a:t>
            </a:r>
          </a:p>
          <a:p>
            <a:r>
              <a:rPr lang="hr-HR" sz="2400" dirty="0" err="1" smtClean="0"/>
              <a:t>20</a:t>
            </a:r>
            <a:r>
              <a:rPr lang="hr-HR" sz="2400" dirty="0" smtClean="0"/>
              <a:t>. st. razvija se u jaki industrijski </a:t>
            </a:r>
          </a:p>
          <a:p>
            <a:r>
              <a:rPr lang="hr-HR" sz="2400" dirty="0" smtClean="0"/>
              <a:t>  grad</a:t>
            </a:r>
          </a:p>
          <a:p>
            <a:r>
              <a:rPr lang="hr-HR" sz="2400" dirty="0" err="1" smtClean="0"/>
              <a:t>1990</a:t>
            </a:r>
            <a:r>
              <a:rPr lang="hr-HR" sz="2400" dirty="0" smtClean="0"/>
              <a:t>. Domovinski rat </a:t>
            </a:r>
          </a:p>
          <a:p>
            <a:r>
              <a:rPr lang="hr-HR" sz="2400" dirty="0" smtClean="0"/>
              <a:t>Karlovac je pretrpio veliku štetu</a:t>
            </a:r>
          </a:p>
          <a:p>
            <a:endParaRPr lang="hr-HR" sz="24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hr-HR" dirty="0" smtClean="0"/>
              <a:t>KARLOVAC - danas</a:t>
            </a:r>
            <a:endParaRPr lang="hr-HR" dirty="0"/>
          </a:p>
        </p:txBody>
      </p:sp>
      <p:pic>
        <p:nvPicPr>
          <p:cNvPr id="8" name="Rezervirano mjesto sadržaja 7" descr="grb_karlovc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584176" cy="1584176"/>
          </a:xfrm>
        </p:spPr>
      </p:pic>
      <p:pic>
        <p:nvPicPr>
          <p:cNvPr id="11" name="Slika 10" descr="karlova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2564904"/>
            <a:ext cx="5628117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5652120" y="2492896"/>
            <a:ext cx="3491880" cy="3851920"/>
          </a:xfrm>
        </p:spPr>
        <p:txBody>
          <a:bodyPr/>
          <a:lstStyle/>
          <a:p>
            <a:r>
              <a:rPr lang="hr-HR" dirty="0" smtClean="0"/>
              <a:t>Prometno čvorište</a:t>
            </a:r>
          </a:p>
          <a:p>
            <a:r>
              <a:rPr lang="hr-HR" dirty="0" smtClean="0"/>
              <a:t>Gospodarsko, kulturno i prosvjetno središte zavičajne regije</a:t>
            </a:r>
          </a:p>
          <a:p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1691680" y="155679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Poznat kao grad na četiri rijeke: Kupa, Korana, Mrežnica i Dobra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Kulturne ustanove</a:t>
            </a:r>
            <a:endParaRPr lang="hr-HR" dirty="0"/>
          </a:p>
        </p:txBody>
      </p:sp>
      <p:pic>
        <p:nvPicPr>
          <p:cNvPr id="5" name="Rezervirano mjesto sadržaja 4" descr="220px-Gradski_muzej_Karlova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149080"/>
            <a:ext cx="2794000" cy="2311400"/>
          </a:xfrm>
        </p:spPr>
      </p:pic>
      <p:pic>
        <p:nvPicPr>
          <p:cNvPr id="6" name="Slika 5" descr="220px-Zorin_dom_Karlov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2794000" cy="2095500"/>
          </a:xfrm>
          <a:prstGeom prst="rect">
            <a:avLst/>
          </a:prstGeom>
        </p:spPr>
      </p:pic>
      <p:pic>
        <p:nvPicPr>
          <p:cNvPr id="7" name="Slika 6" descr="glazbe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797152"/>
            <a:ext cx="1953519" cy="1512168"/>
          </a:xfrm>
          <a:prstGeom prst="rect">
            <a:avLst/>
          </a:prstGeom>
        </p:spPr>
      </p:pic>
      <p:pic>
        <p:nvPicPr>
          <p:cNvPr id="8" name="Slika 7" descr="imagesCA9JS0S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836712"/>
            <a:ext cx="2619375" cy="1743075"/>
          </a:xfrm>
          <a:prstGeom prst="rect">
            <a:avLst/>
          </a:prstGeom>
        </p:spPr>
      </p:pic>
      <p:pic>
        <p:nvPicPr>
          <p:cNvPr id="9" name="Slika 8" descr="vkl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501008"/>
            <a:ext cx="2428875" cy="118110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508104" y="2524834"/>
            <a:ext cx="3625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Gradska </a:t>
            </a:r>
            <a:r>
              <a:rPr lang="hr-HR" sz="2000" dirty="0" err="1" smtClean="0"/>
              <a:t>knjžnica</a:t>
            </a:r>
            <a:r>
              <a:rPr lang="hr-HR" sz="2000" dirty="0" smtClean="0"/>
              <a:t> Ivan Goran Kovačić</a:t>
            </a:r>
            <a:endParaRPr lang="hr-HR" sz="2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3275856" y="2924944"/>
            <a:ext cx="2160240" cy="4690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r-HR" sz="2000" dirty="0" smtClean="0"/>
              <a:t>Kazalište </a:t>
            </a:r>
            <a:r>
              <a:rPr lang="hr-HR" sz="2000" dirty="0" err="1" smtClean="0"/>
              <a:t>Zorin</a:t>
            </a:r>
            <a:r>
              <a:rPr lang="hr-HR" sz="2000" dirty="0" smtClean="0"/>
              <a:t> dom</a:t>
            </a:r>
          </a:p>
          <a:p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3203848" y="580526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Gradski muzej Karlovac</a:t>
            </a:r>
            <a:endParaRPr lang="hr-HR" sz="20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6660232" y="414908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Galerija</a:t>
            </a:r>
            <a:endParaRPr lang="hr-HR" sz="20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7559824" y="580526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Glazbena škola Karlovac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build="p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Upravne i javne ustanove</a:t>
            </a:r>
            <a:endParaRPr lang="hr-HR" dirty="0"/>
          </a:p>
        </p:txBody>
      </p:sp>
      <p:pic>
        <p:nvPicPr>
          <p:cNvPr id="5" name="Rezervirano mjesto sadržaja 4" descr="220px-Zgrada_Gradskog_polgavarstva_Karlova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01008"/>
            <a:ext cx="2794000" cy="2374900"/>
          </a:xfrm>
        </p:spPr>
      </p:pic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4008" y="1447800"/>
            <a:ext cx="4176464" cy="4572000"/>
          </a:xfrm>
        </p:spPr>
        <p:txBody>
          <a:bodyPr/>
          <a:lstStyle/>
          <a:p>
            <a:r>
              <a:rPr lang="hr-HR" dirty="0" smtClean="0"/>
              <a:t>Županijsko poglavarstvo</a:t>
            </a:r>
          </a:p>
          <a:p>
            <a:r>
              <a:rPr lang="hr-HR" dirty="0" smtClean="0"/>
              <a:t>Gradsko poglavarstvo</a:t>
            </a:r>
          </a:p>
          <a:p>
            <a:r>
              <a:rPr lang="hr-HR" dirty="0" smtClean="0"/>
              <a:t>Općinski i Županijski sud</a:t>
            </a:r>
          </a:p>
          <a:p>
            <a:r>
              <a:rPr lang="hr-HR" dirty="0" smtClean="0"/>
              <a:t>Policijska uprava Karlovac</a:t>
            </a:r>
          </a:p>
          <a:p>
            <a:r>
              <a:rPr lang="hr-HR" dirty="0" smtClean="0"/>
              <a:t>Državni arhiv</a:t>
            </a:r>
          </a:p>
          <a:p>
            <a:r>
              <a:rPr lang="hr-HR" dirty="0" smtClean="0"/>
              <a:t>Pošta</a:t>
            </a:r>
          </a:p>
          <a:p>
            <a:r>
              <a:rPr lang="hr-HR" dirty="0" smtClean="0"/>
              <a:t>Banke</a:t>
            </a:r>
          </a:p>
          <a:p>
            <a:endParaRPr lang="hr-HR" dirty="0"/>
          </a:p>
        </p:txBody>
      </p:sp>
      <p:pic>
        <p:nvPicPr>
          <p:cNvPr id="6" name="Slika 5" descr="državni arhi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0" y="3933056"/>
            <a:ext cx="2857500" cy="1600200"/>
          </a:xfrm>
          <a:prstGeom prst="rect">
            <a:avLst/>
          </a:prstGeom>
        </p:spPr>
      </p:pic>
      <p:pic>
        <p:nvPicPr>
          <p:cNvPr id="7" name="Slika 6" descr="županijsko poglavarst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2466975" cy="1847850"/>
          </a:xfrm>
          <a:prstGeom prst="rect">
            <a:avLst/>
          </a:prstGeom>
        </p:spPr>
      </p:pic>
      <p:pic>
        <p:nvPicPr>
          <p:cNvPr id="8" name="Slika 7" descr="imagesCAUCPHJ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869160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Ostali gradovi u Karlovačkoj županiji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71800" y="-171400"/>
            <a:ext cx="5915000" cy="1143000"/>
          </a:xfrm>
        </p:spPr>
        <p:txBody>
          <a:bodyPr/>
          <a:lstStyle/>
          <a:p>
            <a:r>
              <a:rPr lang="hr-HR" dirty="0" smtClean="0"/>
              <a:t>Ogulin </a:t>
            </a:r>
            <a:endParaRPr lang="hr-HR" dirty="0"/>
          </a:p>
        </p:txBody>
      </p:sp>
      <p:pic>
        <p:nvPicPr>
          <p:cNvPr id="5" name="Rezervirano mjesto sadržaja 4" descr="ogulin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749675" cy="2544422"/>
          </a:xfrm>
        </p:spPr>
      </p:pic>
      <p:pic>
        <p:nvPicPr>
          <p:cNvPr id="6" name="Rezervirano mjesto sadržaja 5" descr="ogulin stari grad.bmp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3600450" cy="2705100"/>
          </a:xfrm>
        </p:spPr>
      </p:pic>
      <p:pic>
        <p:nvPicPr>
          <p:cNvPr id="7" name="Slika 6" descr="grb Oguli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057" y="44624"/>
            <a:ext cx="1171575" cy="1524000"/>
          </a:xfrm>
          <a:prstGeom prst="rect">
            <a:avLst/>
          </a:prstGeom>
        </p:spPr>
      </p:pic>
      <p:pic>
        <p:nvPicPr>
          <p:cNvPr id="8" name="Slika 7" descr="đulin pon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623660"/>
            <a:ext cx="2628404" cy="1973692"/>
          </a:xfrm>
          <a:prstGeom prst="rect">
            <a:avLst/>
          </a:prstGeom>
        </p:spPr>
      </p:pic>
      <p:pic>
        <p:nvPicPr>
          <p:cNvPr id="10" name="Slika 9" descr="I B Mažuranić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717032"/>
            <a:ext cx="2016224" cy="2936966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995936" y="1196752"/>
            <a:ext cx="56166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Smještaj </a:t>
            </a:r>
          </a:p>
          <a:p>
            <a:r>
              <a:rPr lang="hr-HR" sz="2400" dirty="0" smtClean="0"/>
              <a:t>- u zapadnom dijelu Karlovačke županije, </a:t>
            </a:r>
          </a:p>
          <a:p>
            <a:r>
              <a:rPr lang="hr-HR" sz="2400" dirty="0" smtClean="0"/>
              <a:t>- podno Kleka u gorskom dijelu županije,</a:t>
            </a:r>
          </a:p>
          <a:p>
            <a:pPr>
              <a:buFontTx/>
              <a:buChar char="-"/>
            </a:pPr>
            <a:r>
              <a:rPr lang="hr-HR" sz="2400" dirty="0" smtClean="0"/>
              <a:t> iznad </a:t>
            </a:r>
            <a:r>
              <a:rPr lang="hr-HR" sz="2400" dirty="0" err="1" smtClean="0"/>
              <a:t>Đulinog</a:t>
            </a:r>
            <a:r>
              <a:rPr lang="hr-HR" sz="2400" dirty="0" smtClean="0"/>
              <a:t> ponora (ponor rijeke Dobre)</a:t>
            </a:r>
          </a:p>
          <a:p>
            <a:r>
              <a:rPr lang="hr-HR" sz="2400" dirty="0" smtClean="0"/>
              <a:t>Razvio se oko kaštela, utvrde (</a:t>
            </a:r>
            <a:r>
              <a:rPr lang="hr-HR" sz="2400" dirty="0" err="1" smtClean="0"/>
              <a:t>Frankopani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2. najveći grad u županiji</a:t>
            </a:r>
          </a:p>
          <a:p>
            <a:r>
              <a:rPr lang="hr-HR" sz="2400" dirty="0" smtClean="0"/>
              <a:t>U njemu je rođena</a:t>
            </a:r>
          </a:p>
          <a:p>
            <a:r>
              <a:rPr lang="hr-HR" sz="2400" dirty="0" smtClean="0"/>
              <a:t> Ivana Brlić-Mažuranić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-27384"/>
            <a:ext cx="6203032" cy="1143000"/>
          </a:xfrm>
        </p:spPr>
        <p:txBody>
          <a:bodyPr/>
          <a:lstStyle/>
          <a:p>
            <a:r>
              <a:rPr lang="hr-HR" dirty="0" smtClean="0"/>
              <a:t>Duga Resa</a:t>
            </a:r>
            <a:endParaRPr lang="hr-HR" dirty="0"/>
          </a:p>
        </p:txBody>
      </p:sp>
      <p:pic>
        <p:nvPicPr>
          <p:cNvPr id="6" name="Rezervirano mjesto sadržaja 5" descr="15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032448" cy="3037777"/>
          </a:xfrm>
        </p:spPr>
      </p:pic>
      <p:pic>
        <p:nvPicPr>
          <p:cNvPr id="7" name="Slika 6" descr="Duga_Resa_(grb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695450" cy="2057400"/>
          </a:xfrm>
          <a:prstGeom prst="rect">
            <a:avLst/>
          </a:prstGeom>
        </p:spPr>
      </p:pic>
      <p:pic>
        <p:nvPicPr>
          <p:cNvPr id="9" name="Rezervirano mjesto sadržaja 8" descr="5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4941168"/>
            <a:ext cx="2304256" cy="1728192"/>
          </a:xfrm>
        </p:spPr>
      </p:pic>
      <p:pic>
        <p:nvPicPr>
          <p:cNvPr id="10" name="Slika 9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293096"/>
            <a:ext cx="3015871" cy="2261904"/>
          </a:xfrm>
          <a:prstGeom prst="rect">
            <a:avLst/>
          </a:prstGeom>
        </p:spPr>
      </p:pic>
      <p:pic>
        <p:nvPicPr>
          <p:cNvPr id="11" name="Slika 10" descr="P12623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653136"/>
            <a:ext cx="2736303" cy="2052228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4355976" y="1412776"/>
            <a:ext cx="51125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Smještaj – </a:t>
            </a:r>
            <a:r>
              <a:rPr lang="hr-HR" sz="2400" dirty="0" err="1" smtClean="0"/>
              <a:t>10</a:t>
            </a:r>
            <a:r>
              <a:rPr lang="hr-HR" sz="2400" dirty="0" smtClean="0"/>
              <a:t> km jugozapadno od </a:t>
            </a:r>
          </a:p>
          <a:p>
            <a:r>
              <a:rPr lang="hr-HR" sz="2400" dirty="0" smtClean="0"/>
              <a:t>  Karlovca uz rijeku Mrežnicu.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Prvi put se spominje </a:t>
            </a:r>
            <a:r>
              <a:rPr lang="hr-HR" sz="2400" dirty="0" err="1" smtClean="0"/>
              <a:t>1380</a:t>
            </a:r>
            <a:r>
              <a:rPr lang="hr-HR" sz="2400" dirty="0" smtClean="0"/>
              <a:t>. (</a:t>
            </a:r>
            <a:r>
              <a:rPr lang="hr-HR" sz="2400" dirty="0" err="1" smtClean="0"/>
              <a:t>14</a:t>
            </a:r>
            <a:r>
              <a:rPr lang="hr-HR" sz="2400" dirty="0" smtClean="0"/>
              <a:t>. st.) 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Izgradnjom Pamučne industrije</a:t>
            </a:r>
          </a:p>
          <a:p>
            <a:r>
              <a:rPr lang="hr-HR" sz="2400" dirty="0" smtClean="0"/>
              <a:t>  (</a:t>
            </a:r>
            <a:r>
              <a:rPr lang="hr-HR" sz="2400" dirty="0" err="1" smtClean="0"/>
              <a:t>19</a:t>
            </a:r>
            <a:r>
              <a:rPr lang="hr-HR" sz="2400" dirty="0" smtClean="0"/>
              <a:t>. st) počinje brži razvoj Duge Rese.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err="1" smtClean="0"/>
              <a:t>Kasar</a:t>
            </a:r>
            <a:r>
              <a:rPr lang="hr-HR" sz="2400" dirty="0" smtClean="0"/>
              <a:t> i </a:t>
            </a:r>
            <a:r>
              <a:rPr lang="hr-HR" sz="2400" dirty="0" err="1" smtClean="0"/>
              <a:t>Inzl</a:t>
            </a:r>
            <a:r>
              <a:rPr lang="hr-HR" sz="2400" dirty="0" smtClean="0"/>
              <a:t> – stara radnička naselja</a:t>
            </a:r>
          </a:p>
          <a:p>
            <a:r>
              <a:rPr lang="hr-HR" sz="2400" dirty="0" smtClean="0"/>
              <a:t>  u Dugoj Resi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35896" y="44624"/>
            <a:ext cx="5050904" cy="1143000"/>
          </a:xfrm>
        </p:spPr>
        <p:txBody>
          <a:bodyPr/>
          <a:lstStyle/>
          <a:p>
            <a:r>
              <a:rPr lang="hr-HR" dirty="0" smtClean="0"/>
              <a:t>Ozalj </a:t>
            </a:r>
            <a:endParaRPr lang="hr-HR" dirty="0"/>
          </a:p>
        </p:txBody>
      </p:sp>
      <p:pic>
        <p:nvPicPr>
          <p:cNvPr id="5" name="Rezervirano mjesto sadržaja 4" descr="ozalj_gr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57839"/>
            <a:ext cx="3433604" cy="2707265"/>
          </a:xfrm>
          <a:ln>
            <a:solidFill>
              <a:schemeClr val="tx2"/>
            </a:solidFill>
          </a:ln>
        </p:spPr>
      </p:pic>
      <p:pic>
        <p:nvPicPr>
          <p:cNvPr id="8" name="Rezervirano mjesto sadržaja 7" descr="stari grad Ozalj.bmp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902445" y="4149080"/>
            <a:ext cx="3749675" cy="2591941"/>
          </a:xfrm>
          <a:ln w="12700">
            <a:solidFill>
              <a:schemeClr val="tx1"/>
            </a:solidFill>
          </a:ln>
        </p:spPr>
      </p:pic>
      <p:pic>
        <p:nvPicPr>
          <p:cNvPr id="9" name="Slika 8" descr="slava_raska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933056"/>
            <a:ext cx="1512168" cy="2001064"/>
          </a:xfrm>
          <a:prstGeom prst="rect">
            <a:avLst/>
          </a:prstGeom>
        </p:spPr>
      </p:pic>
      <p:pic>
        <p:nvPicPr>
          <p:cNvPr id="10" name="Slika 9" descr="Grb_Ozlj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00200" cy="2057400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3779912" y="1412776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Smještaj – sjeverozapadno od Karlovca</a:t>
            </a:r>
          </a:p>
          <a:p>
            <a:r>
              <a:rPr lang="hr-HR" sz="2400" dirty="0" smtClean="0"/>
              <a:t> Na rijeci Kupi</a:t>
            </a:r>
          </a:p>
          <a:p>
            <a:r>
              <a:rPr lang="hr-HR" sz="2400" dirty="0" smtClean="0"/>
              <a:t>Stari grad Ozalj – smješten na stijeni </a:t>
            </a:r>
          </a:p>
          <a:p>
            <a:r>
              <a:rPr lang="hr-HR" sz="2400" dirty="0" smtClean="0"/>
              <a:t> iznad Kupe (sjedište Frankopana i Zrinskih)</a:t>
            </a:r>
          </a:p>
          <a:p>
            <a:r>
              <a:rPr lang="hr-HR" sz="2400" dirty="0" smtClean="0"/>
              <a:t>Munjara – stara hidroelektrana (</a:t>
            </a:r>
            <a:r>
              <a:rPr lang="hr-HR" sz="2400" dirty="0" err="1" smtClean="0"/>
              <a:t>1908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Slava Raškaj – poznata slikarica rođena u</a:t>
            </a:r>
          </a:p>
          <a:p>
            <a:r>
              <a:rPr lang="hr-HR" sz="2400" dirty="0" smtClean="0"/>
              <a:t>                          Ozlju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1143000"/>
          </a:xfrm>
        </p:spPr>
        <p:txBody>
          <a:bodyPr/>
          <a:lstStyle/>
          <a:p>
            <a:r>
              <a:rPr lang="hr-HR" dirty="0" smtClean="0"/>
              <a:t>Slunj </a:t>
            </a:r>
            <a:endParaRPr lang="hr-HR" dirty="0"/>
          </a:p>
        </p:txBody>
      </p:sp>
      <p:pic>
        <p:nvPicPr>
          <p:cNvPr id="7" name="Slika 6" descr="806_slunj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944" y="3283544"/>
            <a:ext cx="3521968" cy="350435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Slika 7" descr="grad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8002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5" descr="Slunj2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115505" y="1988840"/>
            <a:ext cx="2944327" cy="165618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zervirano mjesto sadržaja 4" descr="Grb_Slunja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35496" y="44624"/>
            <a:ext cx="1838325" cy="2057400"/>
          </a:xfrm>
        </p:spPr>
      </p:pic>
      <p:sp>
        <p:nvSpPr>
          <p:cNvPr id="10" name="TekstniOkvir 9"/>
          <p:cNvSpPr txBox="1"/>
          <p:nvPr/>
        </p:nvSpPr>
        <p:spPr>
          <a:xfrm>
            <a:off x="3923928" y="1556792"/>
            <a:ext cx="4248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Smještaj – u jugoistočnom</a:t>
            </a:r>
          </a:p>
          <a:p>
            <a:r>
              <a:rPr lang="hr-HR" sz="2400" dirty="0" smtClean="0"/>
              <a:t>  dijelu županije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Uz rijeke </a:t>
            </a:r>
            <a:r>
              <a:rPr lang="hr-HR" sz="2400" dirty="0" err="1" smtClean="0"/>
              <a:t>Slunjčicu</a:t>
            </a:r>
            <a:r>
              <a:rPr lang="hr-HR" sz="2400" dirty="0" smtClean="0"/>
              <a:t> i Koranu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Gradina – utvrda iz </a:t>
            </a:r>
            <a:r>
              <a:rPr lang="hr-HR" sz="2400" dirty="0" err="1" smtClean="0"/>
              <a:t>15</a:t>
            </a:r>
            <a:r>
              <a:rPr lang="hr-HR" sz="2400" dirty="0" smtClean="0"/>
              <a:t>. st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Rastoke – niz slapića sa starim</a:t>
            </a:r>
          </a:p>
          <a:p>
            <a:r>
              <a:rPr lang="hr-HR" sz="2400" dirty="0" smtClean="0"/>
              <a:t>  mlinicama 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/>
              <a:t>Najveće mjesto na Kordunu</a:t>
            </a:r>
          </a:p>
          <a:p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149080"/>
            <a:ext cx="3456384" cy="25922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/>
          <p:cNvSpPr txBox="1"/>
          <p:nvPr/>
        </p:nvSpPr>
        <p:spPr>
          <a:xfrm>
            <a:off x="7524328" y="4365104"/>
            <a:ext cx="13681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Kordun </a:t>
            </a:r>
            <a:r>
              <a:rPr lang="hr-HR" dirty="0" smtClean="0"/>
              <a:t>– brežuljkasto gorsko područje između Korane, Kupe, Gline i BIH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 REPUBLIKA HRVATSKA</a:t>
            </a:r>
            <a:endParaRPr lang="hr-HR" dirty="0"/>
          </a:p>
        </p:txBody>
      </p:sp>
      <p:pic>
        <p:nvPicPr>
          <p:cNvPr id="4" name="Rezervirano mjesto sadržaja 3" descr="croatia_ma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5198"/>
            <a:ext cx="6228184" cy="4683594"/>
          </a:xfrm>
        </p:spPr>
      </p:pic>
      <p:pic>
        <p:nvPicPr>
          <p:cNvPr id="8" name="Slika 7" descr="k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4943475" cy="4872418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5688632" y="2564904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</a:t>
            </a:r>
            <a:r>
              <a:rPr lang="hr-HR" sz="2800" dirty="0" smtClean="0"/>
              <a:t>Podijeljena je na </a:t>
            </a:r>
          </a:p>
          <a:p>
            <a:r>
              <a:rPr lang="hr-HR" sz="2800" dirty="0" smtClean="0"/>
              <a:t>  </a:t>
            </a:r>
            <a:r>
              <a:rPr lang="hr-HR" sz="2800" dirty="0" err="1" smtClean="0"/>
              <a:t>21</a:t>
            </a:r>
            <a:r>
              <a:rPr lang="hr-HR" sz="2800" dirty="0" smtClean="0"/>
              <a:t> županiju</a:t>
            </a:r>
            <a:endParaRPr lang="hr-HR" sz="2400" dirty="0" smtClean="0"/>
          </a:p>
          <a:p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5652120" y="19888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400" dirty="0" smtClean="0"/>
              <a:t> Glavni grad: Zagreb</a:t>
            </a:r>
            <a:endParaRPr lang="hr-HR" sz="24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868144" y="37170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Grad Zagreb ima status </a:t>
            </a:r>
            <a:r>
              <a:rPr lang="hr-HR" dirty="0" err="1" smtClean="0"/>
              <a:t>21</a:t>
            </a:r>
            <a:r>
              <a:rPr lang="hr-HR" dirty="0" smtClean="0"/>
              <a:t>. županije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1547664" y="174319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Zagreb</a:t>
            </a:r>
            <a:endParaRPr lang="hr-HR" sz="2400" dirty="0"/>
          </a:p>
        </p:txBody>
      </p:sp>
      <p:cxnSp>
        <p:nvCxnSpPr>
          <p:cNvPr id="16" name="Ravni poveznik sa strelicom 15"/>
          <p:cNvCxnSpPr/>
          <p:nvPr/>
        </p:nvCxnSpPr>
        <p:spPr>
          <a:xfrm>
            <a:off x="2123728" y="2132856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1133872"/>
            <a:ext cx="7772400" cy="114300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 smtClean="0"/>
              <a:t>Gospodarstvo Karlovačke županije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>
          <a:xfrm>
            <a:off x="914400" y="2780928"/>
            <a:ext cx="7772400" cy="3238872"/>
          </a:xfrm>
        </p:spPr>
        <p:txBody>
          <a:bodyPr/>
          <a:lstStyle/>
          <a:p>
            <a:r>
              <a:rPr lang="hr-HR" dirty="0" smtClean="0"/>
              <a:t>Gospodarstvo – sve ljudske djelatnosti kojima čovjek stvara dobra za svakidašnji život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karlovac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933056"/>
            <a:ext cx="1428750" cy="1466850"/>
          </a:xfrm>
          <a:prstGeom prst="rect">
            <a:avLst/>
          </a:prstGeom>
        </p:spPr>
      </p:pic>
      <p:pic>
        <p:nvPicPr>
          <p:cNvPr id="15" name="Slika 14" descr="aquaestil_plitvice_1_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1048" y="2798547"/>
            <a:ext cx="1437456" cy="1710573"/>
          </a:xfrm>
          <a:prstGeom prst="rect">
            <a:avLst/>
          </a:prstGeom>
        </p:spPr>
      </p:pic>
      <p:pic>
        <p:nvPicPr>
          <p:cNvPr id="6" name="Slika 5" descr="imagesCA7TOF6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373216"/>
            <a:ext cx="2322140" cy="1300296"/>
          </a:xfrm>
          <a:prstGeom prst="rect">
            <a:avLst/>
          </a:prstGeom>
        </p:spPr>
      </p:pic>
      <p:pic>
        <p:nvPicPr>
          <p:cNvPr id="12" name="Slika 11" descr="kordu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5080198"/>
            <a:ext cx="1295713" cy="1661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Slika 10" descr="kelte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160490"/>
            <a:ext cx="1428750" cy="142875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7772400" cy="1143000"/>
          </a:xfrm>
        </p:spPr>
        <p:txBody>
          <a:bodyPr/>
          <a:lstStyle/>
          <a:p>
            <a:r>
              <a:rPr lang="hr-HR" dirty="0" smtClean="0"/>
              <a:t>Najznačajnije gospodarske grane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899592" y="945232"/>
            <a:ext cx="7772400" cy="4572000"/>
          </a:xfrm>
        </p:spPr>
        <p:txBody>
          <a:bodyPr>
            <a:normAutofit/>
          </a:bodyPr>
          <a:lstStyle/>
          <a:p>
            <a:pPr marL="514350" indent="-514350"/>
            <a:r>
              <a:rPr lang="hr-HR" u="sng" dirty="0" smtClean="0"/>
              <a:t>Prerađivačka industrija </a:t>
            </a:r>
            <a:r>
              <a:rPr lang="hr-HR" dirty="0" smtClean="0"/>
              <a:t>(</a:t>
            </a:r>
            <a:r>
              <a:rPr lang="hr-HR" sz="2000" dirty="0" smtClean="0"/>
              <a:t>gospodarska grana u kojoj se preradom sirovina u velikim pogonima dobivaju gotovi proizvodi)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Proizvodnja hrane i pića </a:t>
            </a:r>
            <a:r>
              <a:rPr lang="hr-HR" sz="1800" i="1" dirty="0" smtClean="0"/>
              <a:t>(KIM, pivovara, </a:t>
            </a:r>
            <a:r>
              <a:rPr lang="hr-HR" sz="1800" i="1" dirty="0" err="1" smtClean="0"/>
              <a:t>PPK</a:t>
            </a:r>
            <a:r>
              <a:rPr lang="hr-HR" sz="1800" i="1" dirty="0" smtClean="0"/>
              <a:t>, </a:t>
            </a:r>
            <a:r>
              <a:rPr lang="hr-HR" sz="1800" i="1" dirty="0" err="1" smtClean="0"/>
              <a:t>Žitoproizvod</a:t>
            </a:r>
            <a:r>
              <a:rPr lang="hr-HR" sz="1800" i="1" dirty="0" smtClean="0"/>
              <a:t>,…)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Proizvodnja metala i proizvoda od metala</a:t>
            </a:r>
          </a:p>
          <a:p>
            <a:pPr lvl="1">
              <a:buNone/>
            </a:pPr>
            <a:r>
              <a:rPr lang="hr-HR" sz="1800" dirty="0" smtClean="0"/>
              <a:t>    (</a:t>
            </a:r>
            <a:r>
              <a:rPr lang="hr-HR" sz="1800" i="1" dirty="0" err="1" smtClean="0"/>
              <a:t>Hs</a:t>
            </a:r>
            <a:r>
              <a:rPr lang="hr-HR" sz="1800" i="1" dirty="0" smtClean="0"/>
              <a:t>-produkt – pištolji, Kordun – pribor za jelo, Ljevaonica Duga Resa,…)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Proizvodnja gume i plastike </a:t>
            </a:r>
            <a:r>
              <a:rPr lang="hr-HR" sz="2000" i="1" dirty="0" smtClean="0"/>
              <a:t>(</a:t>
            </a:r>
            <a:r>
              <a:rPr lang="hr-HR" sz="1800" i="1" dirty="0" err="1" smtClean="0"/>
              <a:t>Aquaestil</a:t>
            </a:r>
            <a:r>
              <a:rPr lang="hr-HR" sz="1800" i="1" dirty="0" smtClean="0"/>
              <a:t>-kupaonski namještaj,…)</a:t>
            </a:r>
          </a:p>
          <a:p>
            <a:pPr lvl="1">
              <a:buFont typeface="Wingdings" pitchFamily="2" charset="2"/>
              <a:buChar char="Ø"/>
            </a:pPr>
            <a:r>
              <a:rPr lang="hr-HR" dirty="0" smtClean="0"/>
              <a:t>Proizvodnja tekstila i tekstilnih proizvoda</a:t>
            </a:r>
          </a:p>
          <a:p>
            <a:pPr lvl="1">
              <a:buNone/>
            </a:pPr>
            <a:r>
              <a:rPr lang="hr-HR" i="1" dirty="0" smtClean="0"/>
              <a:t>    </a:t>
            </a:r>
            <a:r>
              <a:rPr lang="hr-HR" sz="1800" i="1" dirty="0" smtClean="0"/>
              <a:t>(Lola Ribar – </a:t>
            </a:r>
            <a:r>
              <a:rPr lang="hr-HR" sz="1800" i="1" dirty="0" err="1" smtClean="0"/>
              <a:t>sanitski</a:t>
            </a:r>
            <a:r>
              <a:rPr lang="hr-HR" sz="1800" i="1" dirty="0" smtClean="0"/>
              <a:t> materijal, </a:t>
            </a:r>
            <a:r>
              <a:rPr lang="hr-HR" sz="1800" i="1" dirty="0" err="1" smtClean="0"/>
              <a:t>Kelteks</a:t>
            </a:r>
            <a:r>
              <a:rPr lang="hr-HR" sz="1800" i="1" dirty="0" smtClean="0"/>
              <a:t> -mreže,…)</a:t>
            </a:r>
          </a:p>
          <a:p>
            <a:r>
              <a:rPr lang="hr-HR" u="sng" dirty="0" smtClean="0"/>
              <a:t>Trgovina</a:t>
            </a:r>
            <a:r>
              <a:rPr lang="hr-HR" dirty="0" smtClean="0"/>
              <a:t> </a:t>
            </a:r>
          </a:p>
          <a:p>
            <a:r>
              <a:rPr lang="hr-HR" u="sng" dirty="0" smtClean="0"/>
              <a:t>Građevinarstvo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9" name="Slika 8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5588000"/>
            <a:ext cx="1905000" cy="1270000"/>
          </a:xfrm>
          <a:prstGeom prst="rect">
            <a:avLst/>
          </a:prstGeom>
        </p:spPr>
      </p:pic>
      <p:pic>
        <p:nvPicPr>
          <p:cNvPr id="10" name="Slika 9" descr="alsto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5445224"/>
            <a:ext cx="1691680" cy="1195175"/>
          </a:xfrm>
          <a:prstGeom prst="rect">
            <a:avLst/>
          </a:prstGeom>
        </p:spPr>
      </p:pic>
      <p:pic>
        <p:nvPicPr>
          <p:cNvPr id="13" name="Slika 12" descr="ppk 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5517232"/>
            <a:ext cx="2095500" cy="1181100"/>
          </a:xfrm>
          <a:prstGeom prst="rect">
            <a:avLst/>
          </a:prstGeom>
        </p:spPr>
      </p:pic>
      <p:pic>
        <p:nvPicPr>
          <p:cNvPr id="14" name="Slika 13" descr="žitoproizvo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63880" y="4437112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772400" cy="1143000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/>
              <a:t>     Zaštita prirode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6016" y="476672"/>
            <a:ext cx="468052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Zaštićena područja Karlovačke županije</a:t>
            </a:r>
            <a:endParaRPr lang="hr-HR" dirty="0"/>
          </a:p>
        </p:txBody>
      </p:sp>
      <p:pic>
        <p:nvPicPr>
          <p:cNvPr id="5" name="Rezervirano mjesto sadržaja 4" descr="zaštićena područja KŽ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0128" y="548680"/>
            <a:ext cx="4228489" cy="5976664"/>
          </a:xfrm>
        </p:spPr>
      </p:pic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427984" y="1556792"/>
            <a:ext cx="4716016" cy="4572000"/>
          </a:xfrm>
        </p:spPr>
        <p:txBody>
          <a:bodyPr>
            <a:normAutofit fontScale="70000" lnSpcReduction="20000"/>
          </a:bodyPr>
          <a:lstStyle/>
          <a:p>
            <a:pPr marL="514350" indent="-514350"/>
            <a:r>
              <a:rPr lang="hr-HR" dirty="0" smtClean="0"/>
              <a:t>Posebni </a:t>
            </a:r>
            <a:r>
              <a:rPr lang="hr-HR" dirty="0" smtClean="0"/>
              <a:t>rezervat rijetkih biljaka: </a:t>
            </a:r>
            <a:r>
              <a:rPr lang="hr-HR" dirty="0" err="1" smtClean="0"/>
              <a:t>Cret</a:t>
            </a:r>
            <a:r>
              <a:rPr lang="hr-HR" dirty="0" smtClean="0"/>
              <a:t> Banski </a:t>
            </a:r>
            <a:r>
              <a:rPr lang="hr-HR" dirty="0" err="1" smtClean="0"/>
              <a:t>Moravci</a:t>
            </a:r>
            <a:r>
              <a:rPr lang="hr-HR" dirty="0" smtClean="0"/>
              <a:t> </a:t>
            </a:r>
          </a:p>
          <a:p>
            <a:pPr marL="514350" indent="-514350"/>
            <a:r>
              <a:rPr lang="hr-HR" u="sng" dirty="0" smtClean="0"/>
              <a:t>Spomenik prirode: </a:t>
            </a:r>
            <a:r>
              <a:rPr lang="hr-HR" dirty="0" smtClean="0"/>
              <a:t>Visibaba </a:t>
            </a:r>
            <a:r>
              <a:rPr lang="hr-HR" sz="2300" i="1" dirty="0" smtClean="0"/>
              <a:t>(stijena kraj Ogulina</a:t>
            </a:r>
            <a:r>
              <a:rPr lang="hr-HR" i="1" dirty="0" smtClean="0"/>
              <a:t>), </a:t>
            </a:r>
            <a:r>
              <a:rPr lang="hr-HR" dirty="0" err="1" smtClean="0"/>
              <a:t>Vrlovka</a:t>
            </a:r>
            <a:r>
              <a:rPr lang="hr-HR" dirty="0" smtClean="0"/>
              <a:t> </a:t>
            </a:r>
            <a:r>
              <a:rPr lang="hr-HR" i="1" dirty="0" smtClean="0"/>
              <a:t>(</a:t>
            </a:r>
            <a:r>
              <a:rPr lang="hr-HR" sz="2300" i="1" dirty="0" smtClean="0"/>
              <a:t>špilja kraj Ozlja), </a:t>
            </a:r>
            <a:r>
              <a:rPr lang="hr-HR" dirty="0" smtClean="0"/>
              <a:t>Špilja u kamenolomu Tounj</a:t>
            </a:r>
          </a:p>
          <a:p>
            <a:pPr marL="514350" indent="-514350"/>
            <a:r>
              <a:rPr lang="hr-HR" u="sng" dirty="0" smtClean="0"/>
              <a:t>Značajni krajobrazi</a:t>
            </a:r>
            <a:r>
              <a:rPr lang="hr-HR" dirty="0" smtClean="0"/>
              <a:t>:, Klek, stari grad Ozalj, rijeka </a:t>
            </a:r>
            <a:r>
              <a:rPr lang="hr-HR" dirty="0" err="1" smtClean="0"/>
              <a:t>Slunjčica</a:t>
            </a:r>
            <a:r>
              <a:rPr lang="hr-HR" dirty="0" smtClean="0"/>
              <a:t>, </a:t>
            </a:r>
            <a:r>
              <a:rPr lang="hr-HR" dirty="0" err="1" smtClean="0"/>
              <a:t>Barićeva</a:t>
            </a:r>
            <a:r>
              <a:rPr lang="hr-HR" dirty="0" smtClean="0"/>
              <a:t> špilja u Rakovici</a:t>
            </a:r>
          </a:p>
          <a:p>
            <a:pPr marL="514350" indent="-514350"/>
            <a:r>
              <a:rPr lang="hr-HR" u="sng" dirty="0" smtClean="0"/>
              <a:t>Spomenici </a:t>
            </a:r>
            <a:r>
              <a:rPr lang="hr-HR" u="sng" dirty="0" err="1" smtClean="0"/>
              <a:t>parkovne</a:t>
            </a:r>
            <a:r>
              <a:rPr lang="hr-HR" u="sng" dirty="0" smtClean="0"/>
              <a:t> arhitekture</a:t>
            </a:r>
            <a:r>
              <a:rPr lang="hr-HR" dirty="0" smtClean="0"/>
              <a:t>: </a:t>
            </a:r>
            <a:r>
              <a:rPr lang="hr-HR" dirty="0" err="1" smtClean="0"/>
              <a:t>Marmontova</a:t>
            </a:r>
            <a:r>
              <a:rPr lang="hr-HR" dirty="0" smtClean="0"/>
              <a:t> aleja, </a:t>
            </a:r>
            <a:r>
              <a:rPr lang="hr-HR" dirty="0" err="1" smtClean="0"/>
              <a:t>Vrbanićev</a:t>
            </a:r>
            <a:r>
              <a:rPr lang="hr-HR" dirty="0" smtClean="0"/>
              <a:t> perivoj,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</a:t>
            </a:r>
            <a:r>
              <a:rPr lang="hr-HR" dirty="0" smtClean="0"/>
              <a:t>park </a:t>
            </a:r>
            <a:r>
              <a:rPr lang="hr-HR" dirty="0" smtClean="0"/>
              <a:t>u </a:t>
            </a:r>
            <a:r>
              <a:rPr lang="hr-HR" dirty="0" err="1" smtClean="0"/>
              <a:t>Bosiljevu</a:t>
            </a:r>
            <a:endParaRPr lang="hr-HR" dirty="0" smtClean="0"/>
          </a:p>
          <a:p>
            <a:pPr marL="514350" indent="-514350">
              <a:buNone/>
            </a:pPr>
            <a:r>
              <a:rPr lang="hr-HR" dirty="0" smtClean="0"/>
              <a:t>Manjim dijelom</a:t>
            </a:r>
          </a:p>
          <a:p>
            <a:pPr marL="514350" indent="-514350"/>
            <a:r>
              <a:rPr lang="hr-HR" dirty="0" smtClean="0"/>
              <a:t>Nacionalni park: Plitvičkih jezera</a:t>
            </a:r>
          </a:p>
          <a:p>
            <a:pPr marL="514350" indent="-514350"/>
            <a:r>
              <a:rPr lang="hr-HR" dirty="0" smtClean="0"/>
              <a:t>Park prirode:  Žumberak – Samoborsko gorje</a:t>
            </a:r>
          </a:p>
          <a:p>
            <a:pPr marL="514350" indent="-514350"/>
            <a:r>
              <a:rPr lang="hr-HR" dirty="0" smtClean="0"/>
              <a:t>Strogi rezervat: Bijele i </a:t>
            </a:r>
            <a:r>
              <a:rPr lang="hr-HR" dirty="0" err="1" smtClean="0"/>
              <a:t>Samarske</a:t>
            </a:r>
            <a:r>
              <a:rPr lang="hr-HR" dirty="0" smtClean="0"/>
              <a:t> stijene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491880" y="256490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Banski </a:t>
            </a:r>
            <a:r>
              <a:rPr lang="hr-HR" sz="1200" dirty="0" err="1" smtClean="0"/>
              <a:t>Moravci</a:t>
            </a:r>
            <a:endParaRPr lang="hr-HR" sz="12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547664" y="3007985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/>
              <a:t>Bosiljevo</a:t>
            </a:r>
            <a:r>
              <a:rPr lang="hr-HR" sz="1200" dirty="0" smtClean="0"/>
              <a:t> </a:t>
            </a:r>
            <a:endParaRPr lang="hr-HR" sz="12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971600" y="3851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Visibaba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835696" y="15475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/>
              <a:t>Vrlovka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2699792" y="603232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Plitvička jezera</a:t>
            </a:r>
            <a:endParaRPr lang="hr-HR" sz="12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899592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Klek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2987824" y="47878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/>
              <a:t>Slunjčica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2339752" y="16195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Ozalj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1403648" y="365605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Tounj </a:t>
            </a:r>
            <a:endParaRPr lang="hr-HR" sz="1200" dirty="0"/>
          </a:p>
        </p:txBody>
      </p:sp>
      <p:sp>
        <p:nvSpPr>
          <p:cNvPr id="15" name="Dijagram toka: Poveznik 14"/>
          <p:cNvSpPr/>
          <p:nvPr/>
        </p:nvSpPr>
        <p:spPr>
          <a:xfrm>
            <a:off x="1691680" y="3861048"/>
            <a:ext cx="72008" cy="7200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/>
          <p:cNvSpPr txBox="1"/>
          <p:nvPr/>
        </p:nvSpPr>
        <p:spPr>
          <a:xfrm>
            <a:off x="1763688" y="87910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/>
              <a:t>PP</a:t>
            </a:r>
            <a:r>
              <a:rPr lang="hr-HR" sz="1200" dirty="0" smtClean="0"/>
              <a:t>: Žumberak – Samoborsko gorje</a:t>
            </a:r>
            <a:endParaRPr lang="hr-HR" sz="12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107504" y="404745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SR: Bijele i </a:t>
            </a:r>
            <a:r>
              <a:rPr lang="hr-HR" sz="1200" dirty="0" err="1" smtClean="0"/>
              <a:t>Samarske</a:t>
            </a:r>
            <a:r>
              <a:rPr lang="hr-HR" sz="1200" dirty="0" smtClean="0"/>
              <a:t> stijene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Onečišćenje prirode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Ljudi iskorištavaju:</a:t>
            </a:r>
          </a:p>
          <a:p>
            <a:pPr lvl="1">
              <a:buFont typeface="Courier New" pitchFamily="49" charset="0"/>
              <a:buChar char="o"/>
            </a:pPr>
            <a:r>
              <a:rPr lang="hr-HR" dirty="0" smtClean="0"/>
              <a:t>plodno tlo, drvo i vodu iz prirode.</a:t>
            </a:r>
          </a:p>
          <a:p>
            <a:r>
              <a:rPr lang="hr-HR" dirty="0" smtClean="0"/>
              <a:t>Stvaraju </a:t>
            </a:r>
          </a:p>
          <a:p>
            <a:pPr lvl="1">
              <a:buFont typeface="Courier New" pitchFamily="49" charset="0"/>
              <a:buChar char="o"/>
            </a:pPr>
            <a:r>
              <a:rPr lang="hr-HR" dirty="0" smtClean="0"/>
              <a:t>otpadne vode, tvari i plinove.</a:t>
            </a:r>
          </a:p>
          <a:p>
            <a:r>
              <a:rPr lang="hr-HR" dirty="0" smtClean="0"/>
              <a:t>Vraćaju ih u prirodu čime zagađuju okoliš.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Najveći zagađivači su</a:t>
            </a:r>
          </a:p>
          <a:p>
            <a:r>
              <a:rPr lang="hr-HR" dirty="0" smtClean="0"/>
              <a:t>veliki gradovi i industrija.</a:t>
            </a:r>
            <a:endParaRPr lang="hr-HR" dirty="0"/>
          </a:p>
        </p:txBody>
      </p:sp>
      <p:pic>
        <p:nvPicPr>
          <p:cNvPr id="4" name="Slika 3" descr="otpadne v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869160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zagađenje zra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60648"/>
            <a:ext cx="2601819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agađenje vodemazut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30222" y="4005064"/>
            <a:ext cx="1397146" cy="791716"/>
          </a:xfrm>
          <a:prstGeom prst="rect">
            <a:avLst/>
          </a:prstGeom>
        </p:spPr>
      </p:pic>
      <p:pic>
        <p:nvPicPr>
          <p:cNvPr id="7" name="Slika 6" descr="erozija t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6646" y="1772816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S. </a:t>
            </a:r>
            <a:r>
              <a:rPr lang="hr-HR" dirty="0" err="1" smtClean="0"/>
              <a:t>Drenšek</a:t>
            </a:r>
            <a:r>
              <a:rPr lang="hr-HR" dirty="0" smtClean="0"/>
              <a:t>, Korak u svijet Karlovačke županije, Profil, Zagreb, </a:t>
            </a:r>
            <a:r>
              <a:rPr lang="hr-HR" dirty="0" err="1" smtClean="0"/>
              <a:t>2008</a:t>
            </a:r>
            <a:r>
              <a:rPr lang="hr-HR" dirty="0" smtClean="0"/>
              <a:t>.</a:t>
            </a:r>
          </a:p>
          <a:p>
            <a:r>
              <a:rPr lang="hr-HR" dirty="0" smtClean="0"/>
              <a:t>J. </a:t>
            </a:r>
            <a:r>
              <a:rPr lang="hr-HR" dirty="0" err="1" smtClean="0"/>
              <a:t>Korenić</a:t>
            </a:r>
            <a:r>
              <a:rPr lang="hr-HR" dirty="0" smtClean="0"/>
              <a:t>, D. Kralj, K. Novaković, Karlovačka županija, zavičajni priručnik za učenice i učenike, Školska knjiga, Zagreb, </a:t>
            </a:r>
            <a:r>
              <a:rPr lang="hr-HR" dirty="0" err="1" smtClean="0"/>
              <a:t>2004</a:t>
            </a:r>
            <a:r>
              <a:rPr lang="hr-HR" dirty="0" smtClean="0"/>
              <a:t>.</a:t>
            </a:r>
          </a:p>
          <a:p>
            <a:r>
              <a:rPr lang="hr-HR" dirty="0" smtClean="0"/>
              <a:t>http://www.kazup.hr</a:t>
            </a:r>
          </a:p>
          <a:p>
            <a:r>
              <a:rPr lang="hr-HR" dirty="0" smtClean="0">
                <a:hlinkClick r:id="rId2"/>
              </a:rPr>
              <a:t>http://</a:t>
            </a:r>
            <a:r>
              <a:rPr lang="hr-HR" dirty="0" err="1" smtClean="0">
                <a:hlinkClick r:id="rId2"/>
              </a:rPr>
              <a:t>www.karlovac</a:t>
            </a:r>
            <a:r>
              <a:rPr lang="hr-HR" dirty="0" smtClean="0">
                <a:hlinkClick r:id="rId2"/>
              </a:rPr>
              <a:t>-</a:t>
            </a:r>
            <a:r>
              <a:rPr lang="hr-HR" dirty="0" err="1" smtClean="0">
                <a:hlinkClick r:id="rId2"/>
              </a:rPr>
              <a:t>nature.hr</a:t>
            </a:r>
            <a:r>
              <a:rPr lang="hr-HR" dirty="0" smtClean="0">
                <a:hlinkClick r:id="rId2"/>
              </a:rPr>
              <a:t>/Karlovac_hr/</a:t>
            </a:r>
            <a:r>
              <a:rPr lang="hr-HR" dirty="0" err="1" smtClean="0">
                <a:hlinkClick r:id="rId2"/>
              </a:rPr>
              <a:t>Zasticena</a:t>
            </a:r>
            <a:r>
              <a:rPr lang="hr-HR" dirty="0" smtClean="0">
                <a:hlinkClick r:id="rId2"/>
              </a:rPr>
              <a:t>_</a:t>
            </a:r>
            <a:r>
              <a:rPr lang="hr-HR" dirty="0" err="1" smtClean="0">
                <a:hlinkClick r:id="rId2"/>
              </a:rPr>
              <a:t>podrucja.htm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Prezentaciju pripremila M. Polović, OŠ Vladimir Nazor Duga Resa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HRVATSKE ŽUPANIJE</a:t>
            </a:r>
            <a:endParaRPr lang="hr-HR" dirty="0"/>
          </a:p>
        </p:txBody>
      </p:sp>
      <p:pic>
        <p:nvPicPr>
          <p:cNvPr id="5" name="Rezervirano mjesto sadržaja 4" descr="hrvats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5256584" cy="5181027"/>
          </a:xfrm>
        </p:spPr>
      </p:pic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5473502" y="836712"/>
            <a:ext cx="3670498" cy="5400600"/>
          </a:xfrm>
        </p:spPr>
        <p:txBody>
          <a:bodyPr>
            <a:normAutofit fontScale="85000" lnSpcReduction="10000"/>
          </a:bodyPr>
          <a:lstStyle/>
          <a:p>
            <a:endParaRPr lang="hr-HR" dirty="0" smtClean="0"/>
          </a:p>
          <a:p>
            <a:r>
              <a:rPr lang="hr-HR" b="1" dirty="0" smtClean="0"/>
              <a:t>ŽUPANIJA</a:t>
            </a:r>
            <a:r>
              <a:rPr lang="hr-HR" dirty="0" smtClean="0"/>
              <a:t> – jedinica područne  samouprave</a:t>
            </a:r>
          </a:p>
          <a:p>
            <a:pPr>
              <a:buNone/>
            </a:pPr>
            <a:r>
              <a:rPr lang="hr-HR" dirty="0" smtClean="0"/>
              <a:t> - Sastoje se od više gradova i općina</a:t>
            </a:r>
          </a:p>
          <a:p>
            <a:pPr>
              <a:buNone/>
            </a:pPr>
            <a:r>
              <a:rPr lang="hr-HR" dirty="0" smtClean="0"/>
              <a:t>-  Odlučuje o važnim pitanjima za život županije: zdravstvu, školstvu, gospodarskom razvoju, prometu,kulturi,…</a:t>
            </a:r>
          </a:p>
          <a:p>
            <a:r>
              <a:rPr lang="hr-HR" b="1" dirty="0" smtClean="0"/>
              <a:t> Župan </a:t>
            </a:r>
            <a:r>
              <a:rPr lang="hr-HR" dirty="0" smtClean="0"/>
              <a:t>– na čelu županije</a:t>
            </a:r>
            <a:endParaRPr lang="hr-HR" b="1" dirty="0" smtClean="0"/>
          </a:p>
          <a:p>
            <a:r>
              <a:rPr lang="hr-HR" b="1" dirty="0" smtClean="0"/>
              <a:t>Županijska skupština </a:t>
            </a:r>
          </a:p>
          <a:p>
            <a:pPr>
              <a:buNone/>
            </a:pPr>
            <a:r>
              <a:rPr lang="hr-HR" dirty="0" smtClean="0"/>
              <a:t>  - predstavničko tijelo građana</a:t>
            </a:r>
          </a:p>
          <a:p>
            <a:pPr>
              <a:buNone/>
            </a:pPr>
            <a:r>
              <a:rPr lang="hr-HR" dirty="0" smtClean="0"/>
              <a:t>  - Bira župana i dožupane</a:t>
            </a:r>
          </a:p>
          <a:p>
            <a:pPr>
              <a:buNone/>
            </a:pPr>
            <a:r>
              <a:rPr lang="hr-HR" dirty="0" smtClean="0"/>
              <a:t>  </a:t>
            </a:r>
          </a:p>
          <a:p>
            <a:pPr>
              <a:buFontTx/>
              <a:buChar char="-"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4" descr="hrvat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824536" cy="47551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KARLOVAČKA ŽUPANIJA - položaj</a:t>
            </a:r>
            <a:endParaRPr lang="hr-HR" dirty="0"/>
          </a:p>
        </p:txBody>
      </p:sp>
      <p:pic>
        <p:nvPicPr>
          <p:cNvPr id="5" name="Rezervirano mjesto sadržaja 4" descr="k županija u RH_sv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4824536" cy="4770930"/>
          </a:xfrm>
        </p:spPr>
      </p:pic>
      <p:sp>
        <p:nvSpPr>
          <p:cNvPr id="7" name="Rezervirano mjesto sadržaja 6"/>
          <p:cNvSpPr>
            <a:spLocks noGrp="1"/>
          </p:cNvSpPr>
          <p:nvPr>
            <p:ph sz="quarter" idx="2"/>
          </p:nvPr>
        </p:nvSpPr>
        <p:spPr>
          <a:xfrm>
            <a:off x="5436096" y="1556792"/>
            <a:ext cx="3318902" cy="4752528"/>
          </a:xfrm>
        </p:spPr>
        <p:txBody>
          <a:bodyPr>
            <a:normAutofit fontScale="25000" lnSpcReduction="20000"/>
          </a:bodyPr>
          <a:lstStyle/>
          <a:p>
            <a:r>
              <a:rPr lang="hr-HR" sz="9600" dirty="0" smtClean="0"/>
              <a:t>Nalazi se u južnom dijelu središnje Hrvatske</a:t>
            </a:r>
          </a:p>
          <a:p>
            <a:r>
              <a:rPr lang="hr-HR" sz="9600" dirty="0" smtClean="0"/>
              <a:t>Obuhvaća prostor gdje završava Panonska nizina te počinje gorska Hrvatska</a:t>
            </a:r>
          </a:p>
          <a:p>
            <a:r>
              <a:rPr lang="hr-HR" sz="9600" dirty="0" smtClean="0"/>
              <a:t>6. po veličini u RH</a:t>
            </a:r>
          </a:p>
          <a:p>
            <a:r>
              <a:rPr lang="hr-HR" sz="9600" dirty="0" smtClean="0"/>
              <a:t>Graniči s 2 države i </a:t>
            </a:r>
          </a:p>
          <a:p>
            <a:pPr>
              <a:buNone/>
            </a:pPr>
            <a:r>
              <a:rPr lang="hr-HR" sz="9600" dirty="0" smtClean="0"/>
              <a:t>     4 županije</a:t>
            </a:r>
          </a:p>
          <a:p>
            <a:r>
              <a:rPr lang="hr-HR" sz="9600" dirty="0" smtClean="0"/>
              <a:t>Sjecište je najvažnijih prometnih pravaca prema Jadranskom moru.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2843808" y="32849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BOSNA I HERCEGOVINA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55576" y="19888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SLOVENIJA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1043608" y="26177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Primorsko-goranska</a:t>
            </a:r>
            <a:endParaRPr lang="hr-HR" sz="1400" b="1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1691680" y="328498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Ličko-senjska</a:t>
            </a:r>
            <a:endParaRPr lang="hr-HR" sz="1400" b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2051720" y="227687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Zagrebačka</a:t>
            </a:r>
            <a:endParaRPr lang="hr-HR" sz="1400" b="1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2411760" y="263691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Sisačko-moslavačka</a:t>
            </a:r>
            <a:endParaRPr lang="hr-H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KARLOVAČKA ŽUPANIJA - obilježja županije</a:t>
            </a:r>
            <a:endParaRPr lang="hr-HR" dirty="0"/>
          </a:p>
        </p:txBody>
      </p:sp>
      <p:pic>
        <p:nvPicPr>
          <p:cNvPr id="6" name="Rezervirano mjesto sadržaja 5" descr="Zastava_karlovacke_zupanije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749675" cy="1874838"/>
          </a:xfrm>
        </p:spPr>
      </p:pic>
      <p:pic>
        <p:nvPicPr>
          <p:cNvPr id="7" name="Slika 6" descr="KARLOV GRB~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84784"/>
            <a:ext cx="1935857" cy="2417024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7164288" y="3429000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Grb</a:t>
            </a:r>
            <a:r>
              <a:rPr lang="hr-HR" dirty="0" smtClean="0"/>
              <a:t> je crven s 4 srebrene grede, a preko njih na plavom šiljku oko zlatne zvijezde je srebrena ruka koja drži mač sa zlatnim drškom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83568" y="38610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Zastava</a:t>
            </a:r>
            <a:r>
              <a:rPr lang="hr-HR" dirty="0" smtClean="0"/>
              <a:t> je crveno-zlatne boje. Na sredini je grb.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a županija gradovihr-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391139"/>
            <a:ext cx="4104455" cy="4800532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KARLOVAČKA ŽUPANIJA - obuhvaća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5 gradova:</a:t>
            </a:r>
          </a:p>
          <a:p>
            <a:pPr>
              <a:buNone/>
            </a:pPr>
            <a:r>
              <a:rPr lang="hr-HR" dirty="0" smtClean="0"/>
              <a:t>    Karlovac, Ogulin, Duga Resa, Ozalj i Slunj</a:t>
            </a:r>
          </a:p>
          <a:p>
            <a:r>
              <a:rPr lang="hr-HR" dirty="0" err="1" smtClean="0"/>
              <a:t>17</a:t>
            </a:r>
            <a:r>
              <a:rPr lang="hr-HR" dirty="0" smtClean="0"/>
              <a:t> općina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Županijsko središte je grad Karlovac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KARLOVAC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5220072" y="1447800"/>
            <a:ext cx="3462918" cy="4572000"/>
          </a:xfrm>
        </p:spPr>
        <p:txBody>
          <a:bodyPr/>
          <a:lstStyle/>
          <a:p>
            <a:r>
              <a:rPr lang="hr-HR" dirty="0" smtClean="0"/>
              <a:t>Većim dijelom </a:t>
            </a:r>
            <a:r>
              <a:rPr lang="hr-HR" dirty="0" smtClean="0">
                <a:solidFill>
                  <a:srgbClr val="FFFF00"/>
                </a:solidFill>
              </a:rPr>
              <a:t>brežuljkast</a:t>
            </a:r>
          </a:p>
          <a:p>
            <a:r>
              <a:rPr lang="hr-HR" dirty="0" smtClean="0"/>
              <a:t>Sjeverni dio – nizinski </a:t>
            </a:r>
            <a:r>
              <a:rPr lang="hr-HR" dirty="0" smtClean="0">
                <a:solidFill>
                  <a:srgbClr val="008000"/>
                </a:solidFill>
              </a:rPr>
              <a:t>Pokuplje</a:t>
            </a:r>
          </a:p>
          <a:p>
            <a:r>
              <a:rPr lang="hr-HR" dirty="0" smtClean="0"/>
              <a:t>Jugozapadni dio – gorski</a:t>
            </a:r>
          </a:p>
          <a:p>
            <a:pPr>
              <a:buNone/>
            </a:pPr>
            <a:r>
              <a:rPr lang="hr-HR" dirty="0" smtClean="0">
                <a:solidFill>
                  <a:srgbClr val="996600"/>
                </a:solidFill>
              </a:rPr>
              <a:t>    Bjelolasica, Klek Velika Kapela</a:t>
            </a:r>
          </a:p>
          <a:p>
            <a:pPr>
              <a:buFont typeface="Wingdings" pitchFamily="2" charset="2"/>
              <a:buChar char="§"/>
            </a:pPr>
            <a:endParaRPr lang="hr-HR" dirty="0" smtClean="0">
              <a:solidFill>
                <a:srgbClr val="996600"/>
              </a:solidFill>
            </a:endParaRPr>
          </a:p>
        </p:txBody>
      </p:sp>
      <p:pic>
        <p:nvPicPr>
          <p:cNvPr id="1026" name="Picture 2" descr="Karlovačka županija u boji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1"/>
            <a:ext cx="5148064" cy="686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4355976" y="33265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RELJEF ZAVIČAJNE REGIJE</a:t>
            </a:r>
            <a:endParaRPr lang="hr-HR" sz="32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2987824" y="639633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J</a:t>
            </a:r>
            <a:endParaRPr lang="hr-HR" sz="24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2987824" y="-12900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S</a:t>
            </a:r>
            <a:endParaRPr lang="hr-HR" sz="24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4788024" y="3212976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I</a:t>
            </a:r>
            <a:endParaRPr lang="hr-HR" sz="2400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-36512" y="303934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Z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PODNEBLJE ILI KLIMA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Umjereno-kontinentalna </a:t>
            </a:r>
            <a:r>
              <a:rPr lang="hr-HR" dirty="0" smtClean="0"/>
              <a:t>– u nizinskom i brežuljkastom dijelu  </a:t>
            </a:r>
          </a:p>
          <a:p>
            <a:pPr lvl="1">
              <a:buFont typeface="Courier New" pitchFamily="49" charset="0"/>
              <a:buChar char="o"/>
            </a:pPr>
            <a:r>
              <a:rPr lang="hr-HR" dirty="0" smtClean="0"/>
              <a:t>odlikuju je vrlo izražena 4 godišnja doba. </a:t>
            </a:r>
          </a:p>
          <a:p>
            <a:pPr lvl="1">
              <a:buFont typeface="Courier New" pitchFamily="49" charset="0"/>
              <a:buChar char="o"/>
            </a:pPr>
            <a:r>
              <a:rPr lang="hr-HR" dirty="0" smtClean="0"/>
              <a:t>Ljeta su vruća, a zime hladne, sa snijegom</a:t>
            </a:r>
          </a:p>
          <a:p>
            <a:r>
              <a:rPr lang="hr-HR" b="1" dirty="0" smtClean="0"/>
              <a:t>Planinska</a:t>
            </a:r>
            <a:r>
              <a:rPr lang="hr-HR" dirty="0" smtClean="0"/>
              <a:t> – u planinskim dijelovima</a:t>
            </a:r>
          </a:p>
          <a:p>
            <a:pPr lvl="1">
              <a:buFont typeface="Courier New" pitchFamily="49" charset="0"/>
              <a:buChar char="o"/>
            </a:pPr>
            <a:r>
              <a:rPr lang="hr-HR" dirty="0" smtClean="0"/>
              <a:t>Zime su hladne, duge i snježne, a ljeta kratka i svježa.</a:t>
            </a:r>
          </a:p>
          <a:p>
            <a:r>
              <a:rPr lang="hr-HR" dirty="0" smtClean="0"/>
              <a:t>Najčešći vjetrovi su jugo i bura</a:t>
            </a:r>
          </a:p>
          <a:p>
            <a:pPr>
              <a:buNone/>
            </a:pPr>
            <a:r>
              <a:rPr lang="hr-HR" b="1" dirty="0" smtClean="0"/>
              <a:t>Zanimljivosti: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Najtopliji mjesec je srpanj, a najhladniji siječanj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Najkišovitiji mjesec je studeni, a najsuši veljača</a:t>
            </a:r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72400" cy="114300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4800" dirty="0" smtClean="0"/>
              <a:t> Županijsko središte: Karlovac</a:t>
            </a:r>
            <a:endParaRPr lang="hr-HR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2100</TotalTime>
  <Words>968</Words>
  <Application>Microsoft Office PowerPoint</Application>
  <PresentationFormat>Prikaz na zaslonu (4:3)</PresentationFormat>
  <Paragraphs>183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Kapital</vt:lpstr>
      <vt:lpstr>KARLOVAČKA ŽUPANIJA</vt:lpstr>
      <vt:lpstr> REPUBLIKA HRVATSKA</vt:lpstr>
      <vt:lpstr>HRVATSKE ŽUPANIJE</vt:lpstr>
      <vt:lpstr>KARLOVAČKA ŽUPANIJA - položaj</vt:lpstr>
      <vt:lpstr>KARLOVAČKA ŽUPANIJA - obilježja županije</vt:lpstr>
      <vt:lpstr>KARLOVAČKA ŽUPANIJA - obuhvaća</vt:lpstr>
      <vt:lpstr>KARLOVAC</vt:lpstr>
      <vt:lpstr>PODNEBLJE ILI KLIMA</vt:lpstr>
      <vt:lpstr> Županijsko središte: Karlovac</vt:lpstr>
      <vt:lpstr>KARLOVAC  nekad</vt:lpstr>
      <vt:lpstr>KARLOVAC – razvoj (za radoznalce)</vt:lpstr>
      <vt:lpstr>KARLOVAC - danas</vt:lpstr>
      <vt:lpstr>Kulturne ustanove</vt:lpstr>
      <vt:lpstr>Upravne i javne ustanove</vt:lpstr>
      <vt:lpstr>Ostali gradovi u Karlovačkoj županiji</vt:lpstr>
      <vt:lpstr>Ogulin </vt:lpstr>
      <vt:lpstr>Duga Resa</vt:lpstr>
      <vt:lpstr>Ozalj </vt:lpstr>
      <vt:lpstr>Slunj </vt:lpstr>
      <vt:lpstr>Gospodarstvo Karlovačke županije </vt:lpstr>
      <vt:lpstr>Najznačajnije gospodarske grane</vt:lpstr>
      <vt:lpstr>     Zaštita prirode</vt:lpstr>
      <vt:lpstr>Zaštićena područja Karlovačke županije</vt:lpstr>
      <vt:lpstr>Onečišćenje prirode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KARLOVAČKA ŽUPANIJA</dc:title>
  <dc:creator>Marina</dc:creator>
  <cp:lastModifiedBy>Marina</cp:lastModifiedBy>
  <cp:revision>185</cp:revision>
  <dcterms:created xsi:type="dcterms:W3CDTF">2010-10-31T20:11:17Z</dcterms:created>
  <dcterms:modified xsi:type="dcterms:W3CDTF">2013-09-26T18:08:21Z</dcterms:modified>
</cp:coreProperties>
</file>