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sldIdLst>
    <p:sldId id="256" r:id="rId3"/>
    <p:sldId id="258" r:id="rId4"/>
    <p:sldId id="259" r:id="rId5"/>
    <p:sldId id="260" r:id="rId6"/>
    <p:sldId id="257" r:id="rId7"/>
    <p:sldId id="263" r:id="rId8"/>
    <p:sldId id="261" r:id="rId9"/>
    <p:sldId id="262" r:id="rId10"/>
    <p:sldId id="264" r:id="rId11"/>
    <p:sldId id="266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2F2D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1B68-53E9-4D4A-8FD8-4774824C3054}" type="datetimeFigureOut">
              <a:rPr lang="sr-Latn-CS" smtClean="0"/>
              <a:pPr/>
              <a:t>7.4.2014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413C1-ACBD-45E7-BBDD-1989808A110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1B68-53E9-4D4A-8FD8-4774824C3054}" type="datetimeFigureOut">
              <a:rPr lang="sr-Latn-CS" smtClean="0"/>
              <a:pPr/>
              <a:t>7.4.2014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413C1-ACBD-45E7-BBDD-1989808A110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1B68-53E9-4D4A-8FD8-4774824C3054}" type="datetimeFigureOut">
              <a:rPr lang="sr-Latn-CS" smtClean="0"/>
              <a:pPr/>
              <a:t>7.4.2014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413C1-ACBD-45E7-BBDD-1989808A110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kvirce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r-HR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92D7B-60C5-4845-83E7-48ED4D208CE5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99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CF836-264D-45B2-A75F-B52BAB39498F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989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E1527-2C9E-4FB4-BBE0-21651D7482B6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873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93DFC-3F0B-4F5A-AD61-2DC92C8B5CAA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226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7E57B-FA72-46C7-92B3-35759255C2FA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979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CE4D0-8798-4750-94C1-5C31DBBBCA03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997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B1F42-5C02-4444-BD56-19779FBEBA4E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850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B9513-297E-4489-A5AD-01087B58FF61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45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1B68-53E9-4D4A-8FD8-4774824C3054}" type="datetimeFigureOut">
              <a:rPr lang="sr-Latn-CS" smtClean="0"/>
              <a:pPr/>
              <a:t>7.4.2014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413C1-ACBD-45E7-BBDD-1989808A110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9AE6E-ACDA-42F5-8B91-79025EF95A4A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993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BECAF-7465-4E08-86F2-54A715BC9206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335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105E6-9933-46F5-B7FE-D8E1E4101535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10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1B68-53E9-4D4A-8FD8-4774824C3054}" type="datetimeFigureOut">
              <a:rPr lang="sr-Latn-CS" smtClean="0"/>
              <a:pPr/>
              <a:t>7.4.2014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413C1-ACBD-45E7-BBDD-1989808A110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1B68-53E9-4D4A-8FD8-4774824C3054}" type="datetimeFigureOut">
              <a:rPr lang="sr-Latn-CS" smtClean="0"/>
              <a:pPr/>
              <a:t>7.4.2014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413C1-ACBD-45E7-BBDD-1989808A110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1B68-53E9-4D4A-8FD8-4774824C3054}" type="datetimeFigureOut">
              <a:rPr lang="sr-Latn-CS" smtClean="0"/>
              <a:pPr/>
              <a:t>7.4.2014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413C1-ACBD-45E7-BBDD-1989808A110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1B68-53E9-4D4A-8FD8-4774824C3054}" type="datetimeFigureOut">
              <a:rPr lang="sr-Latn-CS" smtClean="0"/>
              <a:pPr/>
              <a:t>7.4.2014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413C1-ACBD-45E7-BBDD-1989808A110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1B68-53E9-4D4A-8FD8-4774824C3054}" type="datetimeFigureOut">
              <a:rPr lang="sr-Latn-CS" smtClean="0"/>
              <a:pPr/>
              <a:t>7.4.2014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413C1-ACBD-45E7-BBDD-1989808A110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1B68-53E9-4D4A-8FD8-4774824C3054}" type="datetimeFigureOut">
              <a:rPr lang="sr-Latn-CS" smtClean="0"/>
              <a:pPr/>
              <a:t>7.4.2014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413C1-ACBD-45E7-BBDD-1989808A110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1B68-53E9-4D4A-8FD8-4774824C3054}" type="datetimeFigureOut">
              <a:rPr lang="sr-Latn-CS" smtClean="0"/>
              <a:pPr/>
              <a:t>7.4.2014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413C1-ACBD-45E7-BBDD-1989808A110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01B68-53E9-4D4A-8FD8-4774824C3054}" type="datetimeFigureOut">
              <a:rPr lang="sr-Latn-CS" smtClean="0"/>
              <a:pPr/>
              <a:t>7.4.2014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13C1-ACBD-45E7-BBDD-1989808A110E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Click to edit Master text styles</a:t>
            </a:r>
          </a:p>
          <a:p>
            <a:pPr lvl="1"/>
            <a:r>
              <a:rPr lang="hr-HR" altLang="sr-Latn-RS" smtClean="0"/>
              <a:t>Second level</a:t>
            </a:r>
          </a:p>
          <a:p>
            <a:pPr lvl="2"/>
            <a:r>
              <a:rPr lang="hr-HR" altLang="sr-Latn-RS" smtClean="0"/>
              <a:t>Third level</a:t>
            </a:r>
          </a:p>
          <a:p>
            <a:pPr lvl="3"/>
            <a:r>
              <a:rPr lang="hr-HR" altLang="sr-Latn-RS" smtClean="0"/>
              <a:t>Fourth level</a:t>
            </a:r>
          </a:p>
          <a:p>
            <a:pPr lvl="4"/>
            <a:r>
              <a:rPr lang="hr-HR" altLang="sr-Latn-R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F870E0-2077-4D05-B934-8D2E5CF1639B}" type="slidenum">
              <a:rPr lang="hr-H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  <p:pic>
        <p:nvPicPr>
          <p:cNvPr id="1031" name="Picture 7" descr="okvircek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8"/>
          <p:cNvSpPr>
            <a:spLocks noChangeArrowheads="1"/>
          </p:cNvSpPr>
          <p:nvPr userDrawn="1"/>
        </p:nvSpPr>
        <p:spPr bwMode="auto">
          <a:xfrm>
            <a:off x="107950" y="44450"/>
            <a:ext cx="8928100" cy="1152525"/>
          </a:xfrm>
          <a:prstGeom prst="rect">
            <a:avLst/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bg1">
                  <a:gamma/>
                  <a:tint val="98431"/>
                  <a:invGamma/>
                  <a:alpha val="62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069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Moj zavičaj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 descr="PA0900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7527" y="1071546"/>
            <a:ext cx="7359889" cy="55444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kstniOkvir 4"/>
          <p:cNvSpPr txBox="1"/>
          <p:nvPr/>
        </p:nvSpPr>
        <p:spPr>
          <a:xfrm>
            <a:off x="571472" y="214290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/>
              <a:t>MOJ ZAVIČAJ</a:t>
            </a:r>
            <a:endParaRPr lang="hr-H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DIJELOVI VODA TEKUĆICA</a:t>
            </a:r>
          </a:p>
        </p:txBody>
      </p:sp>
      <p:pic>
        <p:nvPicPr>
          <p:cNvPr id="512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84313"/>
            <a:ext cx="7488238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niOkvir 3"/>
          <p:cNvSpPr txBox="1">
            <a:spLocks noChangeArrowheads="1"/>
          </p:cNvSpPr>
          <p:nvPr/>
        </p:nvSpPr>
        <p:spPr bwMode="auto">
          <a:xfrm>
            <a:off x="2411413" y="2060575"/>
            <a:ext cx="1296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altLang="sr-Latn-RS" smtClean="0">
                <a:solidFill>
                  <a:srgbClr val="000000"/>
                </a:solidFill>
              </a:rPr>
              <a:t>izvor</a:t>
            </a:r>
          </a:p>
        </p:txBody>
      </p:sp>
      <p:sp>
        <p:nvSpPr>
          <p:cNvPr id="5" name="TekstniOkvir 4"/>
          <p:cNvSpPr txBox="1">
            <a:spLocks noChangeArrowheads="1"/>
          </p:cNvSpPr>
          <p:nvPr/>
        </p:nvSpPr>
        <p:spPr bwMode="auto">
          <a:xfrm rot="873844">
            <a:off x="6472238" y="5008563"/>
            <a:ext cx="1152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altLang="sr-Latn-RS" smtClean="0">
                <a:solidFill>
                  <a:srgbClr val="000000"/>
                </a:solidFill>
              </a:rPr>
              <a:t>ušće</a:t>
            </a:r>
          </a:p>
        </p:txBody>
      </p:sp>
      <p:sp>
        <p:nvSpPr>
          <p:cNvPr id="6" name="TekstniOkvir 5"/>
          <p:cNvSpPr txBox="1">
            <a:spLocks noChangeArrowheads="1"/>
          </p:cNvSpPr>
          <p:nvPr/>
        </p:nvSpPr>
        <p:spPr bwMode="auto">
          <a:xfrm rot="266244">
            <a:off x="3851275" y="3851275"/>
            <a:ext cx="1512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altLang="sr-Latn-RS" smtClean="0">
                <a:solidFill>
                  <a:srgbClr val="000000"/>
                </a:solidFill>
              </a:rPr>
              <a:t>Lijeva obala</a:t>
            </a:r>
          </a:p>
        </p:txBody>
      </p:sp>
      <p:sp>
        <p:nvSpPr>
          <p:cNvPr id="7" name="TekstniOkvir 6"/>
          <p:cNvSpPr txBox="1">
            <a:spLocks noChangeArrowheads="1"/>
          </p:cNvSpPr>
          <p:nvPr/>
        </p:nvSpPr>
        <p:spPr bwMode="auto">
          <a:xfrm rot="174901">
            <a:off x="4067175" y="4627563"/>
            <a:ext cx="180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altLang="sr-Latn-RS" smtClean="0">
                <a:solidFill>
                  <a:srgbClr val="000000"/>
                </a:solidFill>
              </a:rPr>
              <a:t>Desna obala</a:t>
            </a:r>
          </a:p>
        </p:txBody>
      </p:sp>
      <p:sp>
        <p:nvSpPr>
          <p:cNvPr id="8" name="TekstniOkvir 7"/>
          <p:cNvSpPr txBox="1">
            <a:spLocks noChangeArrowheads="1"/>
          </p:cNvSpPr>
          <p:nvPr/>
        </p:nvSpPr>
        <p:spPr bwMode="auto">
          <a:xfrm>
            <a:off x="1763713" y="4221163"/>
            <a:ext cx="11525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altLang="sr-Latn-RS" smtClean="0">
                <a:solidFill>
                  <a:srgbClr val="000000"/>
                </a:solidFill>
              </a:rPr>
              <a:t>pritoka</a:t>
            </a:r>
          </a:p>
        </p:txBody>
      </p:sp>
      <p:sp>
        <p:nvSpPr>
          <p:cNvPr id="2" name="TekstniOkvir 1"/>
          <p:cNvSpPr txBox="1"/>
          <p:nvPr/>
        </p:nvSpPr>
        <p:spPr>
          <a:xfrm rot="571796">
            <a:off x="3585055" y="4277967"/>
            <a:ext cx="1368152" cy="369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korito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222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4" name="Rezervirano mjesto sadržaja 3" descr="Duga_Resa-2007-01-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93507"/>
            <a:ext cx="8715436" cy="62073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kstniOkvir 4"/>
          <p:cNvSpPr txBox="1"/>
          <p:nvPr/>
        </p:nvSpPr>
        <p:spPr>
          <a:xfrm>
            <a:off x="571472" y="571480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Zavičaj je mjesto u kojem živiš i ideš u školu.</a:t>
            </a:r>
          </a:p>
          <a:p>
            <a:r>
              <a:rPr lang="hr-HR" sz="2400" dirty="0" smtClean="0"/>
              <a:t>On obuhvaća susjedna mjesta i okolni prostor.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43692" cy="1143000"/>
          </a:xfrm>
        </p:spPr>
        <p:txBody>
          <a:bodyPr>
            <a:normAutofit/>
          </a:bodyPr>
          <a:lstStyle/>
          <a:p>
            <a:r>
              <a:rPr lang="hr-HR" dirty="0" smtClean="0"/>
              <a:t>Naš zavičaj je brežuljkast</a:t>
            </a:r>
            <a:endParaRPr lang="hr-HR" dirty="0"/>
          </a:p>
        </p:txBody>
      </p:sp>
      <p:pic>
        <p:nvPicPr>
          <p:cNvPr id="4" name="Rezervirano mjesto sadržaja 3" descr="PA0900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6112" y="1285860"/>
            <a:ext cx="6122913" cy="4525963"/>
          </a:xfrm>
        </p:spPr>
      </p:pic>
      <p:sp>
        <p:nvSpPr>
          <p:cNvPr id="5" name="TekstniOkvir 4"/>
          <p:cNvSpPr txBox="1"/>
          <p:nvPr/>
        </p:nvSpPr>
        <p:spPr>
          <a:xfrm>
            <a:off x="7072330" y="2500306"/>
            <a:ext cx="192879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U njemu prevladava izdignuto brežuljkasto zemljište</a:t>
            </a:r>
          </a:p>
          <a:p>
            <a:endParaRPr lang="hr-HR" sz="2400" dirty="0" smtClean="0"/>
          </a:p>
          <a:p>
            <a:r>
              <a:rPr lang="hr-HR" sz="2000" i="1" dirty="0" smtClean="0"/>
              <a:t>Brežuljci su uzvisine do </a:t>
            </a:r>
          </a:p>
          <a:p>
            <a:r>
              <a:rPr lang="hr-HR" sz="2000" i="1" dirty="0" err="1" smtClean="0"/>
              <a:t>500</a:t>
            </a:r>
            <a:r>
              <a:rPr lang="hr-HR" sz="2000" i="1" dirty="0" smtClean="0"/>
              <a:t> m</a:t>
            </a:r>
            <a:endParaRPr lang="hr-HR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panoramadg1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824673"/>
            <a:ext cx="2944182" cy="1890475"/>
          </a:xfrm>
          <a:prstGeom prst="rect">
            <a:avLst/>
          </a:prstGeom>
        </p:spPr>
      </p:pic>
      <p:pic>
        <p:nvPicPr>
          <p:cNvPr id="9" name="Slika 8" descr="P409262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327591" y="2819961"/>
            <a:ext cx="4816441" cy="4038063"/>
          </a:xfrm>
          <a:prstGeom prst="rect">
            <a:avLst/>
          </a:prstGeom>
        </p:spPr>
      </p:pic>
      <p:pic>
        <p:nvPicPr>
          <p:cNvPr id="10" name="Slika 9" descr="PA09005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-24"/>
            <a:ext cx="6072198" cy="3672701"/>
          </a:xfrm>
          <a:prstGeom prst="rect">
            <a:avLst/>
          </a:prstGeom>
        </p:spPr>
      </p:pic>
      <p:sp>
        <p:nvSpPr>
          <p:cNvPr id="12" name="TekstniOkvir 11"/>
          <p:cNvSpPr txBox="1"/>
          <p:nvPr/>
        </p:nvSpPr>
        <p:spPr>
          <a:xfrm>
            <a:off x="6215074" y="385401"/>
            <a:ext cx="321471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BREŽULJCI U ZAVIČAJU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/>
              <a:t>  Vinica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/>
              <a:t>  </a:t>
            </a:r>
            <a:r>
              <a:rPr lang="hr-HR" sz="2400" dirty="0" err="1" smtClean="0"/>
              <a:t>Goskova</a:t>
            </a:r>
            <a:endParaRPr lang="hr-HR" sz="2400" dirty="0" smtClean="0"/>
          </a:p>
          <a:p>
            <a:pPr>
              <a:buFont typeface="Arial" pitchFamily="34" charset="0"/>
              <a:buChar char="•"/>
            </a:pPr>
            <a:r>
              <a:rPr lang="hr-HR" sz="2400" dirty="0" smtClean="0"/>
              <a:t>  </a:t>
            </a:r>
            <a:r>
              <a:rPr lang="hr-HR" sz="2400" dirty="0" err="1" smtClean="0"/>
              <a:t>Petrakovo</a:t>
            </a:r>
            <a:r>
              <a:rPr lang="hr-HR" sz="2400" dirty="0" smtClean="0"/>
              <a:t> brdo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/>
              <a:t>  </a:t>
            </a:r>
            <a:r>
              <a:rPr lang="hr-HR" sz="2400" dirty="0" err="1" smtClean="0"/>
              <a:t>Vidanka</a:t>
            </a:r>
            <a:endParaRPr lang="hr-HR" sz="2400" dirty="0" smtClean="0"/>
          </a:p>
          <a:p>
            <a:pPr>
              <a:buFontTx/>
              <a:buChar char="-"/>
            </a:pP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7000892" y="3000372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Vinica </a:t>
            </a:r>
            <a:endParaRPr lang="hr-HR" sz="24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0" y="0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/>
              <a:t>Petrakovo</a:t>
            </a:r>
            <a:r>
              <a:rPr lang="hr-HR" sz="2400" dirty="0" smtClean="0"/>
              <a:t> brdo</a:t>
            </a:r>
            <a:endParaRPr lang="hr-HR" sz="2400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2857488" y="3357562"/>
            <a:ext cx="192882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000" dirty="0" smtClean="0"/>
          </a:p>
          <a:p>
            <a:r>
              <a:rPr lang="hr-HR" sz="2000" dirty="0" smtClean="0"/>
              <a:t>-</a:t>
            </a:r>
            <a:r>
              <a:rPr lang="hr-HR" sz="2400" dirty="0" smtClean="0"/>
              <a:t>šume</a:t>
            </a:r>
          </a:p>
          <a:p>
            <a:pPr>
              <a:buFontTx/>
              <a:buChar char="-"/>
            </a:pPr>
            <a:r>
              <a:rPr lang="hr-HR" sz="2400" dirty="0" smtClean="0"/>
              <a:t>livade</a:t>
            </a:r>
          </a:p>
          <a:p>
            <a:pPr>
              <a:buFontTx/>
              <a:buChar char="-"/>
            </a:pPr>
            <a:r>
              <a:rPr lang="hr-HR" sz="2400" dirty="0" smtClean="0"/>
              <a:t>vinogradi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498080" cy="654032"/>
          </a:xfrm>
          <a:noFill/>
        </p:spPr>
        <p:txBody>
          <a:bodyPr>
            <a:normAutofit fontScale="90000"/>
          </a:bodyPr>
          <a:lstStyle/>
          <a:p>
            <a:r>
              <a:rPr lang="hr-HR" dirty="0" smtClean="0"/>
              <a:t>ZAVIČAJ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57224" y="928670"/>
            <a:ext cx="7498080" cy="5319730"/>
          </a:xfrm>
          <a:noFill/>
        </p:spPr>
        <p:txBody>
          <a:bodyPr>
            <a:normAutofit/>
          </a:bodyPr>
          <a:lstStyle/>
          <a:p>
            <a:r>
              <a:rPr lang="hr-HR" sz="2800" dirty="0" smtClean="0"/>
              <a:t> Smješten uz rijeku Mrežnicu</a:t>
            </a:r>
            <a:endParaRPr lang="hr-HR" sz="2800" dirty="0"/>
          </a:p>
        </p:txBody>
      </p:sp>
      <p:pic>
        <p:nvPicPr>
          <p:cNvPr id="5" name="Slika 4" descr="PA0928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500173"/>
            <a:ext cx="7215238" cy="5005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785786" y="285728"/>
            <a:ext cx="478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/>
              <a:t>NASELJA U ZAVIČAJU</a:t>
            </a:r>
            <a:endParaRPr lang="hr-HR" sz="4000" dirty="0"/>
          </a:p>
        </p:txBody>
      </p:sp>
      <p:pic>
        <p:nvPicPr>
          <p:cNvPr id="5" name="Slika 4" descr="151.jpg"/>
          <p:cNvPicPr>
            <a:picLocks noChangeAspect="1"/>
          </p:cNvPicPr>
          <p:nvPr/>
        </p:nvPicPr>
        <p:blipFill>
          <a:blip r:embed="rId2" cstate="print"/>
          <a:srcRect t="12778" b="10551"/>
          <a:stretch>
            <a:fillRect/>
          </a:stretch>
        </p:blipFill>
        <p:spPr>
          <a:xfrm>
            <a:off x="500034" y="1071546"/>
            <a:ext cx="5194712" cy="3000396"/>
          </a:xfrm>
          <a:prstGeom prst="rect">
            <a:avLst/>
          </a:prstGeom>
        </p:spPr>
      </p:pic>
      <p:pic>
        <p:nvPicPr>
          <p:cNvPr id="7" name="Slika 6" descr="PA090047.JPG"/>
          <p:cNvPicPr>
            <a:picLocks noChangeAspect="1"/>
          </p:cNvPicPr>
          <p:nvPr/>
        </p:nvPicPr>
        <p:blipFill>
          <a:blip r:embed="rId3" cstate="print"/>
          <a:srcRect t="29167" b="20833"/>
          <a:stretch>
            <a:fillRect/>
          </a:stretch>
        </p:blipFill>
        <p:spPr>
          <a:xfrm>
            <a:off x="4619721" y="5143512"/>
            <a:ext cx="4381435" cy="1643050"/>
          </a:xfrm>
          <a:prstGeom prst="rect">
            <a:avLst/>
          </a:prstGeom>
        </p:spPr>
      </p:pic>
      <p:pic>
        <p:nvPicPr>
          <p:cNvPr id="4" name="Slika 3" descr="PA090054.JPG"/>
          <p:cNvPicPr>
            <a:picLocks noChangeAspect="1"/>
          </p:cNvPicPr>
          <p:nvPr/>
        </p:nvPicPr>
        <p:blipFill>
          <a:blip r:embed="rId4" cstate="print"/>
          <a:srcRect r="7352" b="10190"/>
          <a:stretch>
            <a:fillRect/>
          </a:stretch>
        </p:blipFill>
        <p:spPr>
          <a:xfrm>
            <a:off x="71406" y="4286256"/>
            <a:ext cx="4500594" cy="2518195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5786446" y="1142984"/>
            <a:ext cx="3071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VEĆE NASELJE – grad</a:t>
            </a:r>
          </a:p>
          <a:p>
            <a:r>
              <a:rPr lang="hr-HR" sz="2400" dirty="0" smtClean="0"/>
              <a:t> Duga Resa</a:t>
            </a:r>
            <a:endParaRPr lang="hr-HR" sz="2400" dirty="0"/>
          </a:p>
        </p:txBody>
      </p:sp>
      <p:sp>
        <p:nvSpPr>
          <p:cNvPr id="9" name="TekstniOkvir 8"/>
          <p:cNvSpPr txBox="1"/>
          <p:nvPr/>
        </p:nvSpPr>
        <p:spPr>
          <a:xfrm>
            <a:off x="5857884" y="2214554"/>
            <a:ext cx="30718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MANJA NASELJA – sela</a:t>
            </a:r>
          </a:p>
          <a:p>
            <a:r>
              <a:rPr lang="hr-HR" sz="2400" dirty="0" smtClean="0"/>
              <a:t>Sveti Petar</a:t>
            </a:r>
          </a:p>
          <a:p>
            <a:r>
              <a:rPr lang="hr-HR" sz="2400" dirty="0" err="1" smtClean="0"/>
              <a:t>Belavići</a:t>
            </a:r>
            <a:endParaRPr lang="hr-HR" sz="2400" dirty="0" smtClean="0"/>
          </a:p>
          <a:p>
            <a:r>
              <a:rPr lang="hr-HR" sz="2400" dirty="0" err="1" smtClean="0"/>
              <a:t>Mrežnički</a:t>
            </a:r>
            <a:r>
              <a:rPr lang="hr-HR" sz="2400" dirty="0" smtClean="0"/>
              <a:t> </a:t>
            </a:r>
            <a:r>
              <a:rPr lang="hr-HR" sz="2400" dirty="0" err="1" smtClean="0"/>
              <a:t>Venac</a:t>
            </a:r>
            <a:endParaRPr lang="hr-HR" sz="2400" dirty="0" smtClean="0"/>
          </a:p>
          <a:p>
            <a:r>
              <a:rPr lang="hr-HR" sz="2400" dirty="0" err="1" smtClean="0"/>
              <a:t>Zvećaj</a:t>
            </a:r>
            <a:endParaRPr lang="hr-HR" sz="2400" dirty="0" smtClean="0"/>
          </a:p>
          <a:p>
            <a:r>
              <a:rPr lang="hr-HR" sz="2400" dirty="0" err="1" smtClean="0"/>
              <a:t>Gršćaki</a:t>
            </a:r>
            <a:endParaRPr lang="hr-HR" sz="2400" dirty="0" smtClean="0"/>
          </a:p>
          <a:p>
            <a:r>
              <a:rPr lang="hr-HR" sz="2400" dirty="0" err="1" smtClean="0"/>
              <a:t>Belajska</a:t>
            </a:r>
            <a:r>
              <a:rPr lang="hr-HR" sz="2400" dirty="0" smtClean="0"/>
              <a:t> </a:t>
            </a:r>
            <a:r>
              <a:rPr lang="hr-HR" sz="2400" dirty="0" smtClean="0"/>
              <a:t>Vinica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ravokutnik 34"/>
          <p:cNvSpPr/>
          <p:nvPr/>
        </p:nvSpPr>
        <p:spPr>
          <a:xfrm>
            <a:off x="-32" y="3571876"/>
            <a:ext cx="3357586" cy="32861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/>
          <p:cNvSpPr/>
          <p:nvPr/>
        </p:nvSpPr>
        <p:spPr>
          <a:xfrm>
            <a:off x="5429288" y="0"/>
            <a:ext cx="3714744" cy="26431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/>
          <p:cNvSpPr/>
          <p:nvPr/>
        </p:nvSpPr>
        <p:spPr>
          <a:xfrm>
            <a:off x="5357818" y="3429000"/>
            <a:ext cx="3786214" cy="3429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2500298" y="2857496"/>
            <a:ext cx="35719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ZANIMANJA  LJUDI</a:t>
            </a:r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5786446" y="2214554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/>
              <a:t>Vinogradari</a:t>
            </a:r>
            <a:r>
              <a:rPr lang="hr-HR" dirty="0" smtClean="0"/>
              <a:t> vinova loza</a:t>
            </a:r>
            <a:endParaRPr lang="hr-HR" dirty="0"/>
          </a:p>
        </p:txBody>
      </p:sp>
      <p:sp>
        <p:nvSpPr>
          <p:cNvPr id="12" name="Pravokutnik 11"/>
          <p:cNvSpPr/>
          <p:nvPr/>
        </p:nvSpPr>
        <p:spPr>
          <a:xfrm>
            <a:off x="0" y="0"/>
            <a:ext cx="3214710" cy="264320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kstniOkvir 3"/>
          <p:cNvSpPr txBox="1"/>
          <p:nvPr/>
        </p:nvSpPr>
        <p:spPr>
          <a:xfrm>
            <a:off x="214282" y="2110079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Ratari</a:t>
            </a:r>
            <a:r>
              <a:rPr lang="hr-HR" dirty="0" smtClean="0"/>
              <a:t> – obrađuju zemlju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5929322" y="3429000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/>
              <a:t>Stočari</a:t>
            </a:r>
            <a:r>
              <a:rPr lang="hr-HR" dirty="0" smtClean="0"/>
              <a:t> – uzgajaju stoku</a:t>
            </a:r>
            <a:endParaRPr lang="hr-HR" dirty="0"/>
          </a:p>
        </p:txBody>
      </p:sp>
      <p:pic>
        <p:nvPicPr>
          <p:cNvPr id="14" name="Picture 9" descr="F:\11951\vinogradar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42852"/>
            <a:ext cx="2593975" cy="1738313"/>
          </a:xfrm>
          <a:prstGeom prst="rect">
            <a:avLst/>
          </a:prstGeom>
          <a:ln w="3175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8" descr="F:\11951\Traktor u polju kukuruza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2417763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F:\11951\5318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6190"/>
            <a:ext cx="2160588" cy="142716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Slika 21" descr="133100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9" y="5840364"/>
            <a:ext cx="1500198" cy="1017635"/>
          </a:xfrm>
          <a:prstGeom prst="rect">
            <a:avLst/>
          </a:prstGeom>
          <a:ln w="3175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Slika 22" descr="Damson.jpg"/>
          <p:cNvPicPr>
            <a:picLocks noChangeAspect="1"/>
          </p:cNvPicPr>
          <p:nvPr/>
        </p:nvPicPr>
        <p:blipFill>
          <a:blip r:embed="rId6" cstate="print"/>
          <a:srcRect b="28845"/>
          <a:stretch>
            <a:fillRect/>
          </a:stretch>
        </p:blipFill>
        <p:spPr>
          <a:xfrm>
            <a:off x="1214414" y="5214950"/>
            <a:ext cx="1820651" cy="164305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Slika 23" descr="imagesCAWJUR4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488" y="1714488"/>
            <a:ext cx="1714503" cy="1143002"/>
          </a:xfrm>
          <a:prstGeom prst="rect">
            <a:avLst/>
          </a:prstGeom>
        </p:spPr>
      </p:pic>
      <p:pic>
        <p:nvPicPr>
          <p:cNvPr id="25" name="Slika 24" descr="Barley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43174" y="238123"/>
            <a:ext cx="2206062" cy="1476365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2143108" y="471488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jabuke</a:t>
            </a:r>
          </a:p>
        </p:txBody>
      </p:sp>
      <p:sp>
        <p:nvSpPr>
          <p:cNvPr id="26" name="TekstniOkvir 25"/>
          <p:cNvSpPr txBox="1"/>
          <p:nvPr/>
        </p:nvSpPr>
        <p:spPr>
          <a:xfrm>
            <a:off x="2182208" y="3857628"/>
            <a:ext cx="1089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/>
              <a:t>Voćari</a:t>
            </a:r>
          </a:p>
        </p:txBody>
      </p:sp>
      <p:sp>
        <p:nvSpPr>
          <p:cNvPr id="27" name="TekstniOkvir 26"/>
          <p:cNvSpPr txBox="1"/>
          <p:nvPr/>
        </p:nvSpPr>
        <p:spPr>
          <a:xfrm>
            <a:off x="571472" y="634581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šljive</a:t>
            </a:r>
            <a:endParaRPr lang="hr-HR" dirty="0"/>
          </a:p>
        </p:txBody>
      </p:sp>
      <p:pic>
        <p:nvPicPr>
          <p:cNvPr id="28" name="Slika 27" descr="tmp4AD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29256" y="4929198"/>
            <a:ext cx="1152443" cy="875116"/>
          </a:xfrm>
          <a:prstGeom prst="rect">
            <a:avLst/>
          </a:prstGeom>
          <a:ln w="3175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Slika 28" descr="domace-svinje-povoljno-slika-154483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00958" y="3947030"/>
            <a:ext cx="1643042" cy="1230454"/>
          </a:xfrm>
          <a:prstGeom prst="rect">
            <a:avLst/>
          </a:prstGeom>
          <a:ln w="3175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Slika 29" descr="Velika291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86512" y="4175924"/>
            <a:ext cx="1143008" cy="857256"/>
          </a:xfrm>
          <a:prstGeom prst="rect">
            <a:avLst/>
          </a:prstGeom>
          <a:ln w="3175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6" name="TekstniOkvir 35"/>
          <p:cNvSpPr txBox="1"/>
          <p:nvPr/>
        </p:nvSpPr>
        <p:spPr>
          <a:xfrm>
            <a:off x="4143372" y="21429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ječam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7" name="TekstniOkvir 36"/>
          <p:cNvSpPr txBox="1"/>
          <p:nvPr/>
        </p:nvSpPr>
        <p:spPr>
          <a:xfrm>
            <a:off x="3714744" y="255960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krumpir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42" name="Strelica savijena prema gore 41"/>
          <p:cNvSpPr/>
          <p:nvPr/>
        </p:nvSpPr>
        <p:spPr>
          <a:xfrm>
            <a:off x="3357554" y="4071942"/>
            <a:ext cx="571504" cy="35719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4" name="Strelica savijena prema gore 43"/>
          <p:cNvSpPr/>
          <p:nvPr/>
        </p:nvSpPr>
        <p:spPr>
          <a:xfrm rot="10800000" flipV="1">
            <a:off x="4214810" y="4000504"/>
            <a:ext cx="1143008" cy="357190"/>
          </a:xfrm>
          <a:prstGeom prst="bentUpArrow">
            <a:avLst>
              <a:gd name="adj1" fmla="val 21343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5" name="Strelica savijena prema gore 44"/>
          <p:cNvSpPr/>
          <p:nvPr/>
        </p:nvSpPr>
        <p:spPr>
          <a:xfrm rot="10800000">
            <a:off x="4786314" y="2428868"/>
            <a:ext cx="642942" cy="35719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3" name="Slika 32" descr="GENTP007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81818" y="5161363"/>
            <a:ext cx="2262182" cy="1696637"/>
          </a:xfrm>
          <a:prstGeom prst="rect">
            <a:avLst/>
          </a:prstGeom>
          <a:ln w="3175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" name="Strelica savijena prema gore 33"/>
          <p:cNvSpPr/>
          <p:nvPr/>
        </p:nvSpPr>
        <p:spPr>
          <a:xfrm rot="16200000" flipH="1" flipV="1">
            <a:off x="1857356" y="2178835"/>
            <a:ext cx="571504" cy="1571636"/>
          </a:xfrm>
          <a:prstGeom prst="bentUpArrow">
            <a:avLst>
              <a:gd name="adj1" fmla="val 18525"/>
              <a:gd name="adj2" fmla="val 15944"/>
              <a:gd name="adj3" fmla="val 189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8" name="Slika 37" descr="grožđe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257813" y="785794"/>
            <a:ext cx="1171575" cy="1428750"/>
          </a:xfrm>
          <a:prstGeom prst="rect">
            <a:avLst/>
          </a:prstGeom>
          <a:ln w="3175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kstniOkvir 2"/>
          <p:cNvSpPr txBox="1"/>
          <p:nvPr/>
        </p:nvSpPr>
        <p:spPr>
          <a:xfrm>
            <a:off x="179512" y="176352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kukuruz</a:t>
            </a:r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09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282" y="2500306"/>
            <a:ext cx="5629527" cy="1928826"/>
          </a:xfrm>
          <a:prstGeom prst="rect">
            <a:avLst/>
          </a:prstGeom>
        </p:spPr>
      </p:pic>
      <p:pic>
        <p:nvPicPr>
          <p:cNvPr id="5" name="Slika 4" descr="07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1712" y="714356"/>
            <a:ext cx="5877610" cy="1643074"/>
          </a:xfrm>
          <a:prstGeom prst="rect">
            <a:avLst/>
          </a:prstGeom>
        </p:spPr>
      </p:pic>
      <p:pic>
        <p:nvPicPr>
          <p:cNvPr id="6" name="Slika 5" descr="09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000100" y="4529211"/>
            <a:ext cx="1714512" cy="2061959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1500166" y="142852"/>
            <a:ext cx="6929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/>
              <a:t>ZANIMANJA LJUDI U ZAVIČAJU</a:t>
            </a:r>
            <a:endParaRPr lang="hr-HR" sz="4000" dirty="0"/>
          </a:p>
        </p:txBody>
      </p:sp>
      <p:pic>
        <p:nvPicPr>
          <p:cNvPr id="8" name="Slika 7" descr="0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98971" y="3968571"/>
            <a:ext cx="1428760" cy="2162038"/>
          </a:xfrm>
          <a:prstGeom prst="rect">
            <a:avLst/>
          </a:prstGeom>
        </p:spPr>
      </p:pic>
      <p:pic>
        <p:nvPicPr>
          <p:cNvPr id="9" name="Slika 8" descr="08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73988" y="4737977"/>
            <a:ext cx="2285984" cy="1644425"/>
          </a:xfrm>
          <a:prstGeom prst="rect">
            <a:avLst/>
          </a:prstGeom>
        </p:spPr>
      </p:pic>
      <p:pic>
        <p:nvPicPr>
          <p:cNvPr id="10" name="Slika 9" descr="08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1071558"/>
            <a:ext cx="1066048" cy="2857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500298" y="214290"/>
            <a:ext cx="400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/>
              <a:t>VODE U ZAVIČAJU</a:t>
            </a:r>
            <a:endParaRPr lang="hr-HR" sz="4000" dirty="0"/>
          </a:p>
        </p:txBody>
      </p:sp>
      <p:sp>
        <p:nvSpPr>
          <p:cNvPr id="3" name="TekstniOkvir 2"/>
          <p:cNvSpPr txBox="1"/>
          <p:nvPr/>
        </p:nvSpPr>
        <p:spPr>
          <a:xfrm>
            <a:off x="1071538" y="1142984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accent5">
                    <a:lumMod val="50000"/>
                  </a:schemeClr>
                </a:solidFill>
              </a:rPr>
              <a:t>STAJAĆICE</a:t>
            </a:r>
            <a:endParaRPr lang="hr-HR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5143504" y="1071546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accent1"/>
                </a:solidFill>
              </a:rPr>
              <a:t>TEKUĆICE</a:t>
            </a:r>
            <a:endParaRPr lang="hr-HR" sz="2800" dirty="0">
              <a:solidFill>
                <a:schemeClr val="accent1"/>
              </a:solidFill>
            </a:endParaRPr>
          </a:p>
        </p:txBody>
      </p:sp>
      <p:pic>
        <p:nvPicPr>
          <p:cNvPr id="5" name="Slika 4" descr="Mala_Bara_U_Katolickim_Caira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26" y="2000240"/>
            <a:ext cx="3071814" cy="2303861"/>
          </a:xfrm>
          <a:prstGeom prst="rect">
            <a:avLst/>
          </a:prstGeom>
        </p:spPr>
      </p:pic>
      <p:pic>
        <p:nvPicPr>
          <p:cNvPr id="6" name="Slika 5" descr="Bivsi_Ribnjak_U_Sirokom_Polj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857760"/>
            <a:ext cx="2000264" cy="1500198"/>
          </a:xfrm>
          <a:prstGeom prst="rect">
            <a:avLst/>
          </a:prstGeom>
        </p:spPr>
      </p:pic>
      <p:pic>
        <p:nvPicPr>
          <p:cNvPr id="9" name="Slika 8" descr="P4120071.JPG"/>
          <p:cNvPicPr>
            <a:picLocks noChangeAspect="1"/>
          </p:cNvPicPr>
          <p:nvPr/>
        </p:nvPicPr>
        <p:blipFill>
          <a:blip r:embed="rId4" cstate="print"/>
          <a:srcRect l="5412"/>
          <a:stretch>
            <a:fillRect/>
          </a:stretch>
        </p:blipFill>
        <p:spPr>
          <a:xfrm>
            <a:off x="3571868" y="1643050"/>
            <a:ext cx="4500594" cy="3568576"/>
          </a:xfrm>
          <a:prstGeom prst="rect">
            <a:avLst/>
          </a:prstGeom>
        </p:spPr>
      </p:pic>
      <p:pic>
        <p:nvPicPr>
          <p:cNvPr id="8" name="Slika 7" descr="Cukurski_Poto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4679165"/>
            <a:ext cx="2428892" cy="1821669"/>
          </a:xfrm>
          <a:prstGeom prst="rect">
            <a:avLst/>
          </a:prstGeom>
        </p:spPr>
      </p:pic>
      <p:sp>
        <p:nvSpPr>
          <p:cNvPr id="11" name="TekstniOkvir 10"/>
          <p:cNvSpPr txBox="1"/>
          <p:nvPr/>
        </p:nvSpPr>
        <p:spPr>
          <a:xfrm>
            <a:off x="2285984" y="4214818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bare</a:t>
            </a:r>
            <a:endParaRPr lang="hr-HR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1857356" y="6315038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ribnjak</a:t>
            </a:r>
            <a:endParaRPr lang="hr-HR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3571868" y="5214950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chemeClr val="accent1"/>
                </a:solidFill>
              </a:rPr>
              <a:t>Rijeka Mrežnica</a:t>
            </a:r>
            <a:endParaRPr lang="hr-HR" sz="2000" dirty="0">
              <a:solidFill>
                <a:schemeClr val="accent1"/>
              </a:solidFill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5786446" y="6215082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chemeClr val="accent1"/>
                </a:solidFill>
              </a:rPr>
              <a:t>potoci</a:t>
            </a:r>
            <a:endParaRPr lang="hr-HR" sz="2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</TotalTime>
  <Words>131</Words>
  <Application>Microsoft Office PowerPoint</Application>
  <PresentationFormat>Prikaz na zaslonu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Naslovi slajdova</vt:lpstr>
      </vt:variant>
      <vt:variant>
        <vt:i4>10</vt:i4>
      </vt:variant>
    </vt:vector>
  </HeadingPairs>
  <TitlesOfParts>
    <vt:vector size="12" baseType="lpstr">
      <vt:lpstr>Office tema</vt:lpstr>
      <vt:lpstr>1_Default Design</vt:lpstr>
      <vt:lpstr>Moj zavičaj</vt:lpstr>
      <vt:lpstr>PowerPointova prezentacija</vt:lpstr>
      <vt:lpstr>Naš zavičaj je brežuljkast</vt:lpstr>
      <vt:lpstr>PowerPointova prezentacija</vt:lpstr>
      <vt:lpstr>ZAVIČAJ</vt:lpstr>
      <vt:lpstr>PowerPointova prezentacija</vt:lpstr>
      <vt:lpstr>ZANIMANJA  LJUDI</vt:lpstr>
      <vt:lpstr>PowerPointova prezentacija</vt:lpstr>
      <vt:lpstr>PowerPointova prezentacija</vt:lpstr>
      <vt:lpstr>DIJELOVI VODA TEKUĆICA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 zavičaj</dc:title>
  <dc:creator>Marina</dc:creator>
  <cp:lastModifiedBy>Marina</cp:lastModifiedBy>
  <cp:revision>72</cp:revision>
  <dcterms:created xsi:type="dcterms:W3CDTF">2010-03-09T20:31:23Z</dcterms:created>
  <dcterms:modified xsi:type="dcterms:W3CDTF">2014-04-07T15:22:33Z</dcterms:modified>
</cp:coreProperties>
</file>